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rts/chart1.xml" ContentType="application/vnd.openxmlformats-officedocument.drawingml.chart+xml"/>
  <Override PartName="/ppt/theme/themeOverride1.xml" ContentType="application/vnd.openxmlformats-officedocument.themeOverride+xml"/>
  <Override PartName="/ppt/charts/chart2.xml" ContentType="application/vnd.openxmlformats-officedocument.drawingml.chart+xml"/>
  <Override PartName="/ppt/theme/themeOverride2.xml" ContentType="application/vnd.openxmlformats-officedocument.themeOverride+xml"/>
  <Override PartName="/ppt/charts/chart3.xml" ContentType="application/vnd.openxmlformats-officedocument.drawingml.chart+xml"/>
  <Override PartName="/ppt/theme/themeOverride3.xml" ContentType="application/vnd.openxmlformats-officedocument.themeOverride+xml"/>
  <Override PartName="/ppt/charts/chart4.xml" ContentType="application/vnd.openxmlformats-officedocument.drawingml.chart+xml"/>
  <Override PartName="/ppt/theme/themeOverride4.xml" ContentType="application/vnd.openxmlformats-officedocument.themeOverride+xml"/>
  <Override PartName="/ppt/charts/chart5.xml" ContentType="application/vnd.openxmlformats-officedocument.drawingml.chart+xml"/>
  <Override PartName="/ppt/theme/themeOverride5.xml" ContentType="application/vnd.openxmlformats-officedocument.themeOverr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2" r:id="rId1"/>
  </p:sldMasterIdLst>
  <p:sldIdLst>
    <p:sldId id="274" r:id="rId2"/>
    <p:sldId id="275" r:id="rId3"/>
    <p:sldId id="300" r:id="rId4"/>
    <p:sldId id="299" r:id="rId5"/>
    <p:sldId id="280" r:id="rId6"/>
    <p:sldId id="283" r:id="rId7"/>
    <p:sldId id="288" r:id="rId8"/>
    <p:sldId id="295" r:id="rId9"/>
    <p:sldId id="289" r:id="rId10"/>
    <p:sldId id="290" r:id="rId11"/>
    <p:sldId id="291" r:id="rId12"/>
    <p:sldId id="281" r:id="rId13"/>
    <p:sldId id="294" r:id="rId14"/>
    <p:sldId id="301" r:id="rId15"/>
    <p:sldId id="302" r:id="rId16"/>
  </p:sldIdLst>
  <p:sldSz cx="12192000" cy="6858000"/>
  <p:notesSz cx="6797675" cy="9928225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9A2660"/>
    <a:srgbClr val="00FF00"/>
    <a:srgbClr val="0066FF"/>
    <a:srgbClr val="FF3399"/>
    <a:srgbClr val="FF3300"/>
    <a:srgbClr val="FF7C8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89" d="100"/>
          <a:sy n="89" d="100"/>
        </p:scale>
        <p:origin x="466" y="101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charts/_rels/chart1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_____Microsoft_Excel1.xlsx"/><Relationship Id="rId1" Type="http://schemas.openxmlformats.org/officeDocument/2006/relationships/themeOverride" Target="../theme/themeOverride1.xml"/></Relationships>
</file>

<file path=ppt/charts/_rels/chart2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_____Microsoft_Excel2.xlsx"/><Relationship Id="rId1" Type="http://schemas.openxmlformats.org/officeDocument/2006/relationships/themeOverride" Target="../theme/themeOverride2.xml"/></Relationships>
</file>

<file path=ppt/charts/_rels/chart3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_____Microsoft_Excel3.xlsx"/><Relationship Id="rId1" Type="http://schemas.openxmlformats.org/officeDocument/2006/relationships/themeOverride" Target="../theme/themeOverride3.xml"/></Relationships>
</file>

<file path=ppt/charts/_rels/chart4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_____Microsoft_Excel4.xlsx"/><Relationship Id="rId1" Type="http://schemas.openxmlformats.org/officeDocument/2006/relationships/themeOverride" Target="../theme/themeOverride4.xml"/></Relationships>
</file>

<file path=ppt/charts/_rels/chart5.xml.rels><?xml version="1.0" encoding="UTF-8" standalone="yes"?>
<Relationships xmlns="http://schemas.openxmlformats.org/package/2006/relationships"><Relationship Id="rId2" Type="http://schemas.openxmlformats.org/officeDocument/2006/relationships/package" Target="../embeddings/_____Microsoft_Excel5.xlsx"/><Relationship Id="rId1" Type="http://schemas.openxmlformats.org/officeDocument/2006/relationships/themeOverride" Target="../theme/themeOverride5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15"/>
      <c:rotY val="20"/>
      <c:rAngAx val="1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7.9876418365256482E-2"/>
          <c:y val="5.3009403826879138E-2"/>
          <c:w val="0.9201235816347435"/>
          <c:h val="0.6212428071777738"/>
        </c:manualLayout>
      </c:layout>
      <c:bar3DChart>
        <c:barDir val="col"/>
        <c:grouping val="clustered"/>
        <c:varyColors val="0"/>
        <c:ser>
          <c:idx val="0"/>
          <c:order val="0"/>
          <c:tx>
            <c:strRef>
              <c:f>Лист1!$B$1</c:f>
              <c:strCache>
                <c:ptCount val="1"/>
                <c:pt idx="0">
                  <c:v>Количество обращений граждан (по состоянию на 31.12.2014)</c:v>
                </c:pt>
              </c:strCache>
            </c:strRef>
          </c:tx>
          <c:invertIfNegative val="0"/>
          <c:dPt>
            <c:idx val="0"/>
            <c:invertIfNegative val="0"/>
            <c:bubble3D val="0"/>
            <c:spPr>
              <a:solidFill>
                <a:srgbClr val="5BD078">
                  <a:lumMod val="75000"/>
                </a:srgbClr>
              </a:solidFill>
              <a:ln>
                <a:solidFill>
                  <a:schemeClr val="tx2">
                    <a:lumMod val="50000"/>
                  </a:schemeClr>
                </a:solidFill>
              </a:ln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1-0018-4800-8B25-7A533276A81E}"/>
              </c:ext>
            </c:extLst>
          </c:dPt>
          <c:dPt>
            <c:idx val="1"/>
            <c:invertIfNegative val="0"/>
            <c:bubble3D val="0"/>
            <c:spPr>
              <a:solidFill>
                <a:srgbClr val="7030A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3-0018-4800-8B25-7A533276A81E}"/>
              </c:ext>
            </c:extLst>
          </c:dPt>
          <c:dPt>
            <c:idx val="2"/>
            <c:invertIfNegative val="0"/>
            <c:bubble3D val="0"/>
            <c:spPr>
              <a:solidFill>
                <a:srgbClr val="00B0F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5-0018-4800-8B25-7A533276A81E}"/>
              </c:ext>
            </c:extLst>
          </c:dPt>
          <c:dPt>
            <c:idx val="3"/>
            <c:invertIfNegative val="0"/>
            <c:bubble3D val="0"/>
            <c:spPr>
              <a:solidFill>
                <a:srgbClr val="FFC0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7-0018-4800-8B25-7A533276A81E}"/>
              </c:ext>
            </c:extLst>
          </c:dPt>
          <c:cat>
            <c:strRef>
              <c:f>Лист1!$A$2:$A$5</c:f>
              <c:strCache>
                <c:ptCount val="4"/>
                <c:pt idx="0">
                  <c:v>Письменные обращения граждан - 950</c:v>
                </c:pt>
                <c:pt idx="1">
                  <c:v>Обращения граждан в ходе приёма в аппарате - 578</c:v>
                </c:pt>
                <c:pt idx="2">
                  <c:v>Обращения граждан по телефону- 597</c:v>
                </c:pt>
                <c:pt idx="3">
                  <c:v>Обращения к общественным помощникам  69</c:v>
                </c:pt>
              </c:strCache>
            </c:strRef>
          </c:cat>
          <c:val>
            <c:numRef>
              <c:f>Лист1!$B$2:$B$5</c:f>
              <c:numCache>
                <c:formatCode>General</c:formatCode>
                <c:ptCount val="4"/>
                <c:pt idx="0">
                  <c:v>950</c:v>
                </c:pt>
                <c:pt idx="1">
                  <c:v>578</c:v>
                </c:pt>
                <c:pt idx="2">
                  <c:v>597</c:v>
                </c:pt>
                <c:pt idx="3">
                  <c:v>69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8-0018-4800-8B25-7A533276A81E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50"/>
        <c:shape val="box"/>
        <c:axId val="280296776"/>
        <c:axId val="280009536"/>
        <c:axId val="0"/>
      </c:bar3DChart>
      <c:catAx>
        <c:axId val="280296776"/>
        <c:scaling>
          <c:orientation val="minMax"/>
        </c:scaling>
        <c:delete val="0"/>
        <c:axPos val="b"/>
        <c:numFmt formatCode="General" sourceLinked="0"/>
        <c:majorTickMark val="out"/>
        <c:minorTickMark val="none"/>
        <c:tickLblPos val="nextTo"/>
        <c:txPr>
          <a:bodyPr/>
          <a:lstStyle/>
          <a:p>
            <a:pPr>
              <a:defRPr sz="1300"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  <c:crossAx val="280009536"/>
        <c:crosses val="autoZero"/>
        <c:auto val="1"/>
        <c:lblAlgn val="ctr"/>
        <c:lblOffset val="100"/>
        <c:noMultiLvlLbl val="0"/>
      </c:catAx>
      <c:valAx>
        <c:axId val="280009536"/>
        <c:scaling>
          <c:orientation val="minMax"/>
        </c:scaling>
        <c:delete val="0"/>
        <c:axPos val="l"/>
        <c:majorGridlines/>
        <c:numFmt formatCode="General" sourceLinked="1"/>
        <c:majorTickMark val="out"/>
        <c:minorTickMark val="none"/>
        <c:tickLblPos val="nextTo"/>
        <c:txPr>
          <a:bodyPr/>
          <a:lstStyle/>
          <a:p>
            <a:pPr>
              <a:defRPr>
                <a:latin typeface="Times New Roman" pitchFamily="18" charset="0"/>
                <a:cs typeface="Times New Roman" pitchFamily="18" charset="0"/>
              </a:defRPr>
            </a:pPr>
            <a:endParaRPr lang="ru-RU"/>
          </a:p>
        </c:txPr>
        <c:crossAx val="280296776"/>
        <c:crosses val="autoZero"/>
        <c:crossBetween val="between"/>
      </c:valAx>
    </c:plotArea>
    <c:plotVisOnly val="1"/>
    <c:dispBlanksAs val="gap"/>
    <c:showDLblsOverMax val="0"/>
  </c:chart>
  <c:externalData r:id="rId2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11"/>
    </mc:Choice>
    <mc:Fallback>
      <c:style val="11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30"/>
      <c:rotY val="0"/>
      <c:rAngAx val="0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0"/>
          <c:y val="0.17995224637647295"/>
          <c:w val="1"/>
          <c:h val="0.78660160948300428"/>
        </c:manualLayout>
      </c:layout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Нарушения социальных прав </c:v>
                </c:pt>
              </c:strCache>
            </c:strRef>
          </c:tx>
          <c:explosion val="53"/>
          <c:dPt>
            <c:idx val="0"/>
            <c:bubble3D val="0"/>
            <c:explosion val="7"/>
            <c:spPr>
              <a:solidFill>
                <a:srgbClr val="0066FF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1-5329-4576-97AA-1ACA0A8EB9F5}"/>
              </c:ext>
            </c:extLst>
          </c:dPt>
          <c:dPt>
            <c:idx val="1"/>
            <c:bubble3D val="0"/>
            <c:explosion val="2"/>
            <c:spPr>
              <a:solidFill>
                <a:srgbClr val="05E0DB">
                  <a:lumMod val="75000"/>
                </a:srgbClr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3-5329-4576-97AA-1ACA0A8EB9F5}"/>
              </c:ext>
            </c:extLst>
          </c:dPt>
          <c:dPt>
            <c:idx val="2"/>
            <c:bubble3D val="0"/>
            <c:explosion val="5"/>
            <c:spPr>
              <a:solidFill>
                <a:srgbClr val="9A266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5-5329-4576-97AA-1ACA0A8EB9F5}"/>
              </c:ext>
            </c:extLst>
          </c:dPt>
          <c:dPt>
            <c:idx val="3"/>
            <c:bubble3D val="0"/>
            <c:explosion val="12"/>
            <c:spPr>
              <a:solidFill>
                <a:srgbClr val="00B05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7-5329-4576-97AA-1ACA0A8EB9F5}"/>
              </c:ext>
            </c:extLst>
          </c:dPt>
          <c:dPt>
            <c:idx val="4"/>
            <c:bubble3D val="0"/>
            <c:explosion val="15"/>
            <c:spPr>
              <a:solidFill>
                <a:srgbClr val="C000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9-5329-4576-97AA-1ACA0A8EB9F5}"/>
              </c:ext>
            </c:extLst>
          </c:dPt>
          <c:dPt>
            <c:idx val="5"/>
            <c:bubble3D val="0"/>
            <c:explosion val="19"/>
            <c:spPr>
              <a:solidFill>
                <a:srgbClr val="FFFF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B-5329-4576-97AA-1ACA0A8EB9F5}"/>
              </c:ext>
            </c:extLst>
          </c:dPt>
          <c:dPt>
            <c:idx val="6"/>
            <c:bubble3D val="0"/>
            <c:explosion val="23"/>
            <c:spPr>
              <a:solidFill>
                <a:srgbClr val="FF3399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D-5329-4576-97AA-1ACA0A8EB9F5}"/>
              </c:ext>
            </c:extLst>
          </c:dPt>
          <c:dPt>
            <c:idx val="7"/>
            <c:bubble3D val="0"/>
            <c:explosion val="21"/>
            <c:spPr>
              <a:solidFill>
                <a:srgbClr val="7030A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F-5329-4576-97AA-1ACA0A8EB9F5}"/>
              </c:ext>
            </c:extLst>
          </c:dPt>
          <c:dPt>
            <c:idx val="8"/>
            <c:bubble3D val="0"/>
            <c:explosion val="13"/>
            <c:spPr>
              <a:solidFill>
                <a:srgbClr val="FF33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11-5329-4576-97AA-1ACA0A8EB9F5}"/>
              </c:ext>
            </c:extLst>
          </c:dPt>
          <c:dPt>
            <c:idx val="9"/>
            <c:bubble3D val="0"/>
            <c:spPr>
              <a:solidFill>
                <a:srgbClr val="00206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12-5329-4576-97AA-1ACA0A8EB9F5}"/>
              </c:ext>
            </c:extLst>
          </c:dPt>
          <c:dPt>
            <c:idx val="10"/>
            <c:bubble3D val="0"/>
            <c:spPr>
              <a:solidFill>
                <a:srgbClr val="00FF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14-5329-4576-97AA-1ACA0A8EB9F5}"/>
              </c:ext>
            </c:extLst>
          </c:dPt>
          <c:dLbls>
            <c:dLbl>
              <c:idx val="0"/>
              <c:layout>
                <c:manualLayout>
                  <c:x val="0.2777905198591713"/>
                  <c:y val="8.3589982910798992E-3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0066FF"/>
                        </a:solidFill>
                      </a:rPr>
                      <a:t>Гражданские</a:t>
                    </a:r>
                    <a:r>
                      <a:rPr lang="ru-RU" sz="1300" baseline="0" dirty="0" smtClean="0">
                        <a:solidFill>
                          <a:srgbClr val="0066FF"/>
                        </a:solidFill>
                      </a:rPr>
                      <a:t> основные</a:t>
                    </a:r>
                    <a:r>
                      <a:rPr lang="ru-RU" sz="1300" dirty="0">
                        <a:solidFill>
                          <a:srgbClr val="0066FF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0066FF"/>
                        </a:solidFill>
                      </a:rPr>
                    </a:br>
                    <a:r>
                      <a:rPr lang="ru-RU" sz="1300" dirty="0">
                        <a:solidFill>
                          <a:srgbClr val="0066FF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0066FF"/>
                        </a:solidFill>
                      </a:rPr>
                      <a:t>54 обращения</a:t>
                    </a:r>
                    <a:endParaRPr lang="ru-RU" dirty="0">
                      <a:solidFill>
                        <a:srgbClr val="0066FF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1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9.9784342020485334E-2"/>
                  <c:y val="0.15033867952262389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Социальные</a:t>
                    </a:r>
                    <a:r>
                      <a:rPr lang="ru-RU" sz="1300" dirty="0"/>
                      <a:t/>
                    </a:r>
                    <a:br>
                      <a:rPr lang="ru-RU" sz="1300" dirty="0"/>
                    </a:br>
                    <a:r>
                      <a:rPr lang="ru-RU" sz="1300" dirty="0"/>
                      <a:t>- </a:t>
                    </a:r>
                    <a:r>
                      <a:rPr lang="ru-RU" sz="1300" dirty="0" smtClean="0"/>
                      <a:t>1319 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3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2"/>
              <c:layout>
                <c:manualLayout>
                  <c:x val="0.27452771870647802"/>
                  <c:y val="0.10092331535395387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9A2660"/>
                        </a:solidFill>
                      </a:rPr>
                      <a:t>Культурные – 34</a:t>
                    </a:r>
                    <a:r>
                      <a:rPr lang="ru-RU" sz="1300" baseline="0" dirty="0" smtClean="0">
                        <a:solidFill>
                          <a:srgbClr val="9A2660"/>
                        </a:solidFill>
                      </a:rPr>
                      <a:t> обращения</a:t>
                    </a:r>
                    <a:endParaRPr lang="ru-RU" dirty="0">
                      <a:solidFill>
                        <a:srgbClr val="9A2660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5-5329-4576-97AA-1ACA0A8EB9F5}"/>
                </c:ext>
                <c:ext xmlns:c15="http://schemas.microsoft.com/office/drawing/2012/chart" uri="{CE6537A1-D6FC-4f65-9D91-7224C49458BB}">
                  <c15:layout>
                    <c:manualLayout>
                      <c:w val="0.22544696386966415"/>
                      <c:h val="0.13519696644984144"/>
                    </c:manualLayout>
                  </c15:layout>
                </c:ext>
              </c:extLst>
            </c:dLbl>
            <c:dLbl>
              <c:idx val="3"/>
              <c:layout>
                <c:manualLayout>
                  <c:x val="-3.5296361503767845E-2"/>
                  <c:y val="0.17465790998114814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00B050"/>
                        </a:solidFill>
                      </a:rPr>
                      <a:t>Экономические</a:t>
                    </a:r>
                    <a:r>
                      <a:rPr lang="ru-RU" sz="1300" dirty="0">
                        <a:solidFill>
                          <a:srgbClr val="00B050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00B050"/>
                        </a:solidFill>
                      </a:rPr>
                    </a:br>
                    <a:r>
                      <a:rPr lang="ru-RU" sz="1300" dirty="0">
                        <a:solidFill>
                          <a:srgbClr val="00B050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00B050"/>
                        </a:solidFill>
                      </a:rPr>
                      <a:t>113 обращений</a:t>
                    </a:r>
                    <a:endParaRPr lang="ru-RU" dirty="0">
                      <a:solidFill>
                        <a:srgbClr val="00B050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7-5329-4576-97AA-1ACA0A8EB9F5}"/>
                </c:ext>
                <c:ext xmlns:c15="http://schemas.microsoft.com/office/drawing/2012/chart" uri="{CE6537A1-D6FC-4f65-9D91-7224C49458BB}">
                  <c15:layout>
                    <c:manualLayout>
                      <c:w val="0.1243459221762722"/>
                      <c:h val="9.2957553397911327E-2"/>
                    </c:manualLayout>
                  </c15:layout>
                </c:ext>
              </c:extLst>
            </c:dLbl>
            <c:dLbl>
              <c:idx val="4"/>
              <c:layout>
                <c:manualLayout>
                  <c:x val="-0.10405006169609313"/>
                  <c:y val="8.8089167396056642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C00000"/>
                        </a:solidFill>
                      </a:rPr>
                      <a:t>Политические</a:t>
                    </a:r>
                    <a:r>
                      <a:rPr lang="ru-RU" sz="1300" dirty="0">
                        <a:solidFill>
                          <a:srgbClr val="C00000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C00000"/>
                        </a:solidFill>
                      </a:rPr>
                    </a:br>
                    <a:r>
                      <a:rPr lang="ru-RU" sz="1300" dirty="0">
                        <a:solidFill>
                          <a:srgbClr val="C00000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C00000"/>
                        </a:solidFill>
                      </a:rPr>
                      <a:t>67 </a:t>
                    </a:r>
                    <a:r>
                      <a:rPr lang="ru-RU" sz="1300" dirty="0">
                        <a:solidFill>
                          <a:srgbClr val="C00000"/>
                        </a:solidFill>
                      </a:rPr>
                      <a:t>обращений</a:t>
                    </a:r>
                    <a:endParaRPr lang="ru-RU" dirty="0">
                      <a:solidFill>
                        <a:srgbClr val="C00000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9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5"/>
              <c:layout>
                <c:manualLayout>
                  <c:x val="-0.14336932796520041"/>
                  <c:y val="-6.571920522196488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Экологические</a:t>
                    </a:r>
                    <a:r>
                      <a:rPr lang="ru-RU" sz="1300" dirty="0"/>
                      <a:t/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30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B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6"/>
              <c:layout>
                <c:manualLayout>
                  <c:x val="-1.1764663169344531E-2"/>
                  <c:y val="-0.13635709152881703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FF3399"/>
                        </a:solidFill>
                      </a:rPr>
                      <a:t>Уголовно-процессуальные</a:t>
                    </a:r>
                    <a:r>
                      <a:rPr lang="ru-RU" sz="1300" dirty="0">
                        <a:solidFill>
                          <a:srgbClr val="FF3399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FF3399"/>
                        </a:solidFill>
                      </a:rPr>
                    </a:br>
                    <a:r>
                      <a:rPr lang="ru-RU" sz="1300" dirty="0">
                        <a:solidFill>
                          <a:srgbClr val="FF3399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FF3399"/>
                        </a:solidFill>
                      </a:rPr>
                      <a:t>206 </a:t>
                    </a:r>
                    <a:r>
                      <a:rPr lang="ru-RU" sz="1300" dirty="0">
                        <a:solidFill>
                          <a:srgbClr val="FF3399"/>
                        </a:solidFill>
                      </a:rPr>
                      <a:t>обращений</a:t>
                    </a:r>
                    <a:endParaRPr lang="ru-RU" dirty="0">
                      <a:solidFill>
                        <a:srgbClr val="FF3399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D-5329-4576-97AA-1ACA0A8EB9F5}"/>
                </c:ext>
                <c:ext xmlns:c15="http://schemas.microsoft.com/office/drawing/2012/chart" uri="{CE6537A1-D6FC-4f65-9D91-7224C49458BB}">
                  <c15:layout>
                    <c:manualLayout>
                      <c:w val="0.15860780309143654"/>
                      <c:h val="0.13535230259124273"/>
                    </c:manualLayout>
                  </c15:layout>
                </c:ext>
              </c:extLst>
            </c:dLbl>
            <c:dLbl>
              <c:idx val="7"/>
              <c:layout>
                <c:manualLayout>
                  <c:x val="-9.9968002261625319E-2"/>
                  <c:y val="-7.9643821794283795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7030A0"/>
                        </a:solidFill>
                      </a:rPr>
                      <a:t>Уголовно-исполнительные</a:t>
                    </a:r>
                    <a:r>
                      <a:rPr lang="ru-RU" sz="1300" dirty="0">
                        <a:solidFill>
                          <a:srgbClr val="7030A0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7030A0"/>
                        </a:solidFill>
                      </a:rPr>
                    </a:br>
                    <a:r>
                      <a:rPr lang="ru-RU" sz="1300" dirty="0">
                        <a:solidFill>
                          <a:srgbClr val="7030A0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7030A0"/>
                        </a:solidFill>
                      </a:rPr>
                      <a:t>141 обращение</a:t>
                    </a:r>
                    <a:endParaRPr lang="ru-RU" dirty="0">
                      <a:solidFill>
                        <a:srgbClr val="7030A0"/>
                      </a:solidFill>
                    </a:endParaRP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F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8"/>
              <c:layout>
                <c:manualLayout>
                  <c:x val="-0.13272855510121886"/>
                  <c:y val="-0.13512686489605719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>
                        <a:solidFill>
                          <a:srgbClr val="FF0000"/>
                        </a:solidFill>
                      </a:rPr>
                      <a:t>Административно-процессуальные</a:t>
                    </a:r>
                    <a:r>
                      <a:rPr lang="ru-RU" sz="1300" dirty="0">
                        <a:solidFill>
                          <a:srgbClr val="FF0000"/>
                        </a:solidFill>
                      </a:rPr>
                      <a:t/>
                    </a:r>
                    <a:br>
                      <a:rPr lang="ru-RU" sz="1300" dirty="0">
                        <a:solidFill>
                          <a:srgbClr val="FF0000"/>
                        </a:solidFill>
                      </a:rPr>
                    </a:br>
                    <a:r>
                      <a:rPr lang="ru-RU" sz="1300" dirty="0">
                        <a:solidFill>
                          <a:srgbClr val="FF0000"/>
                        </a:solidFill>
                      </a:rPr>
                      <a:t> - </a:t>
                    </a:r>
                    <a:r>
                      <a:rPr lang="ru-RU" sz="1300" dirty="0" smtClean="0">
                        <a:solidFill>
                          <a:srgbClr val="FF0000"/>
                        </a:solidFill>
                      </a:rPr>
                      <a:t>59 </a:t>
                    </a:r>
                    <a:r>
                      <a:rPr lang="ru-RU" sz="1300" dirty="0">
                        <a:solidFill>
                          <a:srgbClr val="FF0000"/>
                        </a:solidFill>
                      </a:rPr>
                      <a:t>обращений</a:t>
                    </a:r>
                  </a:p>
                  <a:p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11-5329-4576-97AA-1ACA0A8EB9F5}"/>
                </c:ext>
                <c:ext xmlns:c15="http://schemas.microsoft.com/office/drawing/2012/chart" uri="{CE6537A1-D6FC-4f65-9D91-7224C49458BB}"/>
              </c:extLst>
            </c:dLbl>
            <c:dLbl>
              <c:idx val="9"/>
              <c:layout>
                <c:manualLayout>
                  <c:x val="6.5748430005068331E-2"/>
                  <c:y val="-5.4166246613705497E-2"/>
                </c:manualLayout>
              </c:layout>
              <c:tx>
                <c:rich>
                  <a:bodyPr/>
                  <a:lstStyle/>
                  <a:p>
                    <a:fld id="{61CD2981-B15A-428D-8B73-99A744459F46}" type="CATEGORYNAME">
                      <a:rPr lang="ru-RU" smtClean="0">
                        <a:solidFill>
                          <a:srgbClr val="002060"/>
                        </a:solidFill>
                      </a:rPr>
                      <a:pPr/>
                      <a:t>[ИМЯ КАТЕГОРИИ]</a:t>
                    </a:fld>
                    <a:r>
                      <a:rPr lang="ru-RU" dirty="0" smtClean="0">
                        <a:solidFill>
                          <a:srgbClr val="002060"/>
                        </a:solidFill>
                      </a:rPr>
                      <a:t> обращений</a:t>
                    </a:r>
                    <a:r>
                      <a:rPr lang="ru-RU" baseline="0" dirty="0"/>
                      <a:t>
</a:t>
                    </a: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12-5329-4576-97AA-1ACA0A8EB9F5}"/>
                </c:ext>
                <c:ext xmlns:c15="http://schemas.microsoft.com/office/drawing/2012/chart" uri="{CE6537A1-D6FC-4f65-9D91-7224C49458BB}">
                  <c15:dlblFieldTable/>
                  <c15:showDataLabelsRange val="0"/>
                </c:ext>
              </c:extLst>
            </c:dLbl>
            <c:dLbl>
              <c:idx val="10"/>
              <c:layout>
                <c:manualLayout>
                  <c:x val="0.2130746825277342"/>
                  <c:y val="-9.080487933519692E-3"/>
                </c:manualLayout>
              </c:layout>
              <c:tx>
                <c:rich>
                  <a:bodyPr/>
                  <a:lstStyle/>
                  <a:p>
                    <a:fld id="{7BDA595A-6A41-4D0E-92F4-74409C1A8BDE}" type="CATEGORYNAME">
                      <a:rPr lang="ru-RU" smtClean="0">
                        <a:solidFill>
                          <a:schemeClr val="tx1"/>
                        </a:solidFill>
                      </a:rPr>
                      <a:pPr/>
                      <a:t>[ИМЯ КАТЕГОРИИ]</a:t>
                    </a:fld>
                    <a:r>
                      <a:rPr lang="ru-RU" dirty="0" smtClean="0">
                        <a:solidFill>
                          <a:schemeClr val="tx1"/>
                        </a:solidFill>
                      </a:rPr>
                      <a:t> обращений</a:t>
                    </a:r>
                    <a:r>
                      <a:rPr lang="ru-RU" baseline="0" dirty="0"/>
                      <a:t>
</a:t>
                    </a: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14-5329-4576-97AA-1ACA0A8EB9F5}"/>
                </c:ext>
                <c:ext xmlns:c15="http://schemas.microsoft.com/office/drawing/2012/chart" uri="{CE6537A1-D6FC-4f65-9D91-7224C49458BB}">
                  <c15:dlblFieldTable/>
                  <c15:showDataLabelsRange val="0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300">
                    <a:latin typeface="Times New Roman" pitchFamily="18" charset="0"/>
                    <a:cs typeface="Times New Roman" pitchFamily="18" charset="0"/>
                  </a:defRPr>
                </a:pPr>
                <a:endParaRPr lang="ru-RU"/>
              </a:p>
            </c:txPr>
            <c:showLegendKey val="0"/>
            <c:showVal val="0"/>
            <c:showCatName val="1"/>
            <c:showSerName val="0"/>
            <c:showPercent val="1"/>
            <c:showBubbleSize val="0"/>
            <c:showLeaderLines val="1"/>
            <c:extLst xmlns:c16r2="http://schemas.microsoft.com/office/drawing/2015/06/chart">
              <c:ext xmlns:c15="http://schemas.microsoft.com/office/drawing/2012/chart" uri="{CE6537A1-D6FC-4f65-9D91-7224C49458BB}"/>
            </c:extLst>
          </c:dLbls>
          <c:cat>
            <c:strRef>
              <c:f>Лист1!$A$2:$A$12</c:f>
              <c:strCache>
                <c:ptCount val="11"/>
                <c:pt idx="0">
                  <c:v>Гражданские основные - 54 обращения</c:v>
                </c:pt>
                <c:pt idx="1">
                  <c:v>Социальные - 1319 обращений</c:v>
                </c:pt>
                <c:pt idx="2">
                  <c:v>Культурные - 34 обращения</c:v>
                </c:pt>
                <c:pt idx="3">
                  <c:v>Экономические - 113  обращений</c:v>
                </c:pt>
                <c:pt idx="4">
                  <c:v>Политические - 67 обращений</c:v>
                </c:pt>
                <c:pt idx="5">
                  <c:v>Экологические -30 обращений</c:v>
                </c:pt>
                <c:pt idx="6">
                  <c:v>Уголовно-процессуальные - 206 обращений</c:v>
                </c:pt>
                <c:pt idx="7">
                  <c:v>Уголовно-исполнительные - 141 </c:v>
                </c:pt>
                <c:pt idx="8">
                  <c:v>Административно-процессуальные - 59 обращений</c:v>
                </c:pt>
                <c:pt idx="9">
                  <c:v>Гражданско-процессуальные - 169</c:v>
                </c:pt>
                <c:pt idx="10">
                  <c:v>Иные права и свободы - 106</c:v>
                </c:pt>
              </c:strCache>
            </c:strRef>
          </c:cat>
          <c:val>
            <c:numRef>
              <c:f>Лист1!$B$2:$B$12</c:f>
              <c:numCache>
                <c:formatCode>General</c:formatCode>
                <c:ptCount val="11"/>
                <c:pt idx="0">
                  <c:v>54</c:v>
                </c:pt>
                <c:pt idx="1">
                  <c:v>1319</c:v>
                </c:pt>
                <c:pt idx="2">
                  <c:v>34</c:v>
                </c:pt>
                <c:pt idx="3">
                  <c:v>113</c:v>
                </c:pt>
                <c:pt idx="4">
                  <c:v>67</c:v>
                </c:pt>
                <c:pt idx="5">
                  <c:v>30</c:v>
                </c:pt>
                <c:pt idx="6">
                  <c:v>206</c:v>
                </c:pt>
                <c:pt idx="7">
                  <c:v>141</c:v>
                </c:pt>
                <c:pt idx="8">
                  <c:v>59</c:v>
                </c:pt>
                <c:pt idx="9">
                  <c:v>169</c:v>
                </c:pt>
                <c:pt idx="10">
                  <c:v>106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13-5329-4576-97AA-1ACA0A8EB9F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externalData r:id="rId2">
    <c:autoUpdate val="0"/>
  </c:externalData>
</c:chartSpace>
</file>

<file path=ppt/charts/chart3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11"/>
    </mc:Choice>
    <mc:Fallback>
      <c:style val="11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30"/>
      <c:rotY val="0"/>
      <c:rAngAx val="0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0"/>
          <c:y val="0.17995224637647295"/>
          <c:w val="1"/>
          <c:h val="0.78660160948300428"/>
        </c:manualLayout>
      </c:layout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Нарушения социальных прав </c:v>
                </c:pt>
              </c:strCache>
            </c:strRef>
          </c:tx>
          <c:explosion val="53"/>
          <c:dPt>
            <c:idx val="0"/>
            <c:bubble3D val="0"/>
            <c:explosion val="7"/>
            <c:extLst xmlns:c16r2="http://schemas.microsoft.com/office/drawing/2015/06/chart">
              <c:ext xmlns:c16="http://schemas.microsoft.com/office/drawing/2014/chart" uri="{C3380CC4-5D6E-409C-BE32-E72D297353CC}">
                <c16:uniqueId val="{00000000-55C6-4E6C-AFCA-3A6363CB6B83}"/>
              </c:ext>
            </c:extLst>
          </c:dPt>
          <c:dPt>
            <c:idx val="1"/>
            <c:bubble3D val="0"/>
            <c:explosion val="2"/>
            <c:spPr>
              <a:solidFill>
                <a:srgbClr val="05E0DB">
                  <a:lumMod val="75000"/>
                </a:srgbClr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1-55C6-4E6C-AFCA-3A6363CB6B83}"/>
              </c:ext>
            </c:extLst>
          </c:dPt>
          <c:dPt>
            <c:idx val="2"/>
            <c:bubble3D val="0"/>
            <c:explosion val="5"/>
            <c:spPr>
              <a:solidFill>
                <a:srgbClr val="0070C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2-55C6-4E6C-AFCA-3A6363CB6B83}"/>
              </c:ext>
            </c:extLst>
          </c:dPt>
          <c:dPt>
            <c:idx val="3"/>
            <c:bubble3D val="0"/>
            <c:explosion val="12"/>
            <c:spPr>
              <a:solidFill>
                <a:srgbClr val="00B05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3-55C6-4E6C-AFCA-3A6363CB6B83}"/>
              </c:ext>
            </c:extLst>
          </c:dPt>
          <c:dPt>
            <c:idx val="4"/>
            <c:bubble3D val="0"/>
            <c:explosion val="15"/>
            <c:spPr>
              <a:solidFill>
                <a:srgbClr val="C000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4-55C6-4E6C-AFCA-3A6363CB6B83}"/>
              </c:ext>
            </c:extLst>
          </c:dPt>
          <c:dPt>
            <c:idx val="5"/>
            <c:bubble3D val="0"/>
            <c:explosion val="19"/>
            <c:spPr>
              <a:solidFill>
                <a:srgbClr val="FFFF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5-55C6-4E6C-AFCA-3A6363CB6B83}"/>
              </c:ext>
            </c:extLst>
          </c:dPt>
          <c:dPt>
            <c:idx val="6"/>
            <c:bubble3D val="0"/>
            <c:explosion val="23"/>
            <c:extLst xmlns:c16r2="http://schemas.microsoft.com/office/drawing/2015/06/chart">
              <c:ext xmlns:c16="http://schemas.microsoft.com/office/drawing/2014/chart" uri="{C3380CC4-5D6E-409C-BE32-E72D297353CC}">
                <c16:uniqueId val="{00000006-55C6-4E6C-AFCA-3A6363CB6B83}"/>
              </c:ext>
            </c:extLst>
          </c:dPt>
          <c:dPt>
            <c:idx val="7"/>
            <c:bubble3D val="0"/>
            <c:explosion val="21"/>
            <c:spPr>
              <a:solidFill>
                <a:srgbClr val="7030A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7-55C6-4E6C-AFCA-3A6363CB6B83}"/>
              </c:ext>
            </c:extLst>
          </c:dPt>
          <c:dPt>
            <c:idx val="8"/>
            <c:bubble3D val="0"/>
            <c:explosion val="13"/>
            <c:spPr>
              <a:solidFill>
                <a:srgbClr val="F5C040">
                  <a:lumMod val="50000"/>
                </a:srgbClr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8-55C6-4E6C-AFCA-3A6363CB6B83}"/>
              </c:ext>
            </c:extLst>
          </c:dPt>
          <c:dLbls>
            <c:dLbl>
              <c:idx val="0"/>
              <c:layout>
                <c:manualLayout>
                  <c:x val="4.7861864489161077E-2"/>
                  <c:y val="5.358013597224575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жилище</a:t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358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0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-2.2696121318168563E-3"/>
                  <c:y val="3.7286032180760015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социальное обеспечение (льготы) </a:t>
                    </a:r>
                    <a:br>
                      <a:rPr lang="ru-RU" sz="1300" dirty="0"/>
                    </a:br>
                    <a:r>
                      <a:rPr lang="ru-RU" sz="1300" dirty="0"/>
                      <a:t>- </a:t>
                    </a:r>
                    <a:r>
                      <a:rPr lang="ru-RU" sz="1300" dirty="0" smtClean="0"/>
                      <a:t>116 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1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2"/>
              <c:layout>
                <c:manualLayout>
                  <c:x val="0.13804602122477949"/>
                  <c:y val="4.4396934537396952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охрану здоровья и медицинскую помощь - </a:t>
                    </a:r>
                    <a:r>
                      <a:rPr lang="ru-RU" sz="1300" dirty="0" smtClean="0"/>
                      <a:t>145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2-55C6-4E6C-AFCA-3A6363CB6B83}"/>
                </c:ext>
                <c:ext xmlns:c15="http://schemas.microsoft.com/office/drawing/2012/chart" uri="{CE6537A1-D6FC-4f65-9D91-7224C49458BB}">
                  <c15:layout>
                    <c:manualLayout>
                      <c:w val="0.22544696386966415"/>
                      <c:h val="0.1747653990302841"/>
                    </c:manualLayout>
                  </c15:layout>
                </c:ext>
              </c:extLst>
            </c:dLbl>
            <c:dLbl>
              <c:idx val="3"/>
              <c:layout>
                <c:manualLayout>
                  <c:x val="-1.8082409837659155E-2"/>
                  <c:y val="2.4863033374336159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Обращения</a:t>
                    </a:r>
                    <a:r>
                      <a:rPr lang="ru-RU" sz="1300" baseline="0" dirty="0" smtClean="0"/>
                      <a:t> в сфере ЖКХ</a:t>
                    </a:r>
                    <a:r>
                      <a:rPr lang="ru-RU" sz="1300" dirty="0"/>
                      <a:t/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210 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3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4"/>
              <c:layout>
                <c:manualLayout>
                  <c:x val="-3.2735248371731314E-2"/>
                  <c:y val="-1.3658213209784699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пенсионное обеспечение</a:t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116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4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5"/>
              <c:layout>
                <c:manualLayout>
                  <c:x val="-7.4513706620005837E-2"/>
                  <c:y val="-6.5719231307499099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труд и достойное вознаграждение за него</a:t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95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5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6"/>
              <c:layout>
                <c:manualLayout>
                  <c:x val="3.2499683870310089E-2"/>
                  <c:y val="-8.8309633940269999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Нарушения условий проживания</a:t>
                    </a:r>
                    <a:r>
                      <a:rPr lang="ru-RU" sz="1300" dirty="0"/>
                      <a:t/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37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6-55C6-4E6C-AFCA-3A6363CB6B83}"/>
                </c:ext>
                <c:ext xmlns:c15="http://schemas.microsoft.com/office/drawing/2012/chart" uri="{CE6537A1-D6FC-4f65-9D91-7224C49458BB}">
                  <c15:layout>
                    <c:manualLayout>
                      <c:w val="0.15860780309143654"/>
                      <c:h val="0.13535230259124273"/>
                    </c:manualLayout>
                  </c15:layout>
                </c:ext>
              </c:extLst>
            </c:dLbl>
            <c:dLbl>
              <c:idx val="7"/>
              <c:layout>
                <c:manualLayout>
                  <c:x val="0.17053635656654029"/>
                  <c:y val="-8.8122684383815902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обеспечение поддержки инвалидов и пожилых граждан</a:t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42 обращения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7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8"/>
              <c:layout>
                <c:manualLayout>
                  <c:x val="0.30253750294684156"/>
                  <c:y val="3.7278448490157184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Право на охрану семьи, материнства, отцовства и детства</a:t>
                    </a:r>
                    <a:br>
                      <a:rPr lang="ru-RU" sz="1300" dirty="0"/>
                    </a:br>
                    <a:r>
                      <a:rPr lang="ru-RU" sz="1300" dirty="0"/>
                      <a:t> - </a:t>
                    </a:r>
                    <a:r>
                      <a:rPr lang="ru-RU" sz="1300" dirty="0" smtClean="0"/>
                      <a:t>26 </a:t>
                    </a:r>
                    <a:r>
                      <a:rPr lang="ru-RU" sz="1300" dirty="0"/>
                      <a:t>обращений</a:t>
                    </a:r>
                  </a:p>
                  <a:p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8-55C6-4E6C-AFCA-3A6363CB6B83}"/>
                </c:ext>
                <c:ext xmlns:c15="http://schemas.microsoft.com/office/drawing/2012/chart" uri="{CE6537A1-D6FC-4f65-9D91-7224C49458BB}"/>
              </c:extLst>
            </c:dLbl>
            <c:dLbl>
              <c:idx val="9"/>
              <c:tx>
                <c:rich>
                  <a:bodyPr/>
                  <a:lstStyle/>
                  <a:p>
                    <a:fld id="{61CD2981-B15A-428D-8B73-99A744459F46}" type="CATEGORYNAME">
                      <a:rPr lang="en-US"/>
                      <a:pPr/>
                      <a:t>[ИМЯ КАТЕГОРИИ]</a:t>
                    </a:fld>
                    <a:r>
                      <a:rPr lang="en-US" baseline="0" dirty="0"/>
                      <a:t>
</a:t>
                    </a:r>
                  </a:p>
                </c:rich>
              </c:tx>
              <c:showLegendKey val="0"/>
              <c:showVal val="0"/>
              <c:showCatName val="1"/>
              <c:showSerName val="0"/>
              <c:showPercent val="1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A-55C6-4E6C-AFCA-3A6363CB6B83}"/>
                </c:ext>
                <c:ext xmlns:c15="http://schemas.microsoft.com/office/drawing/2012/chart" uri="{CE6537A1-D6FC-4f65-9D91-7224C49458BB}">
                  <c15:dlblFieldTable/>
                  <c15:showDataLabelsRange val="0"/>
                </c:ext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300">
                    <a:latin typeface="Times New Roman" pitchFamily="18" charset="0"/>
                    <a:cs typeface="Times New Roman" pitchFamily="18" charset="0"/>
                  </a:defRPr>
                </a:pPr>
                <a:endParaRPr lang="ru-RU"/>
              </a:p>
            </c:txPr>
            <c:showLegendKey val="0"/>
            <c:showVal val="0"/>
            <c:showCatName val="1"/>
            <c:showSerName val="0"/>
            <c:showPercent val="1"/>
            <c:showBubbleSize val="0"/>
            <c:showLeaderLines val="1"/>
            <c:extLst xmlns:c16r2="http://schemas.microsoft.com/office/drawing/2015/06/chart">
              <c:ext xmlns:c15="http://schemas.microsoft.com/office/drawing/2012/chart" uri="{CE6537A1-D6FC-4f65-9D91-7224C49458BB}"/>
            </c:extLst>
          </c:dLbls>
          <c:cat>
            <c:strRef>
              <c:f>Лист1!$A$2:$A$12</c:f>
              <c:strCache>
                <c:ptCount val="9"/>
                <c:pt idx="0">
                  <c:v>Право на жилище - 358 обращений</c:v>
                </c:pt>
                <c:pt idx="1">
                  <c:v>Право на социальное обеспечение (льготы) - 116 обращений</c:v>
                </c:pt>
                <c:pt idx="2">
                  <c:v>Право на охрану здоровья и медицинскую помощь - 145 обращений</c:v>
                </c:pt>
                <c:pt idx="3">
                  <c:v>ЖКХ, тарифы - 210  обращений</c:v>
                </c:pt>
                <c:pt idx="4">
                  <c:v>Право на пенсионное обеспечение - 116 обращений</c:v>
                </c:pt>
                <c:pt idx="5">
                  <c:v>Право на труд и достойное вознаграждение за него - 95 обращений</c:v>
                </c:pt>
                <c:pt idx="6">
                  <c:v>Нарушения прав в части условий проживания граждан - 37 обращений</c:v>
                </c:pt>
                <c:pt idx="7">
                  <c:v>Право на обеспечение поддержки инвалидов и пожилых граждан - 42 обращения</c:v>
                </c:pt>
                <c:pt idx="8">
                  <c:v>Право на охрану семьи, материнства, отцовства и детства - 26 обращений</c:v>
                </c:pt>
              </c:strCache>
            </c:strRef>
          </c:cat>
          <c:val>
            <c:numRef>
              <c:f>Лист1!$B$2:$B$12</c:f>
              <c:numCache>
                <c:formatCode>General</c:formatCode>
                <c:ptCount val="11"/>
                <c:pt idx="0">
                  <c:v>358</c:v>
                </c:pt>
                <c:pt idx="1">
                  <c:v>116</c:v>
                </c:pt>
                <c:pt idx="2">
                  <c:v>145</c:v>
                </c:pt>
                <c:pt idx="3">
                  <c:v>210</c:v>
                </c:pt>
                <c:pt idx="4">
                  <c:v>116</c:v>
                </c:pt>
                <c:pt idx="5">
                  <c:v>95</c:v>
                </c:pt>
                <c:pt idx="6">
                  <c:v>37</c:v>
                </c:pt>
                <c:pt idx="7">
                  <c:v>42</c:v>
                </c:pt>
                <c:pt idx="8">
                  <c:v>26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9-55C6-4E6C-AFCA-3A6363CB6B83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externalData r:id="rId2">
    <c:autoUpdate val="0"/>
  </c:externalData>
</c:chartSpace>
</file>

<file path=ppt/charts/chart4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3"/>
    </mc:Choice>
    <mc:Fallback>
      <c:style val="3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30"/>
      <c:rotY val="330"/>
      <c:rAngAx val="0"/>
      <c:perspective val="20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4.6364221833381937E-2"/>
          <c:y val="7.2113073085094612E-2"/>
          <c:w val="0.95363573403302915"/>
          <c:h val="0.92788692691490537"/>
        </c:manualLayout>
      </c:layout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Тематика устных обращений граждан</c:v>
                </c:pt>
              </c:strCache>
            </c:strRef>
          </c:tx>
          <c:explosion val="4"/>
          <c:dPt>
            <c:idx val="0"/>
            <c:bubble3D val="0"/>
            <c:spPr>
              <a:solidFill>
                <a:srgbClr val="7030A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0-F255-4382-BFA1-82282ED7C2B6}"/>
              </c:ext>
            </c:extLst>
          </c:dPt>
          <c:dPt>
            <c:idx val="1"/>
            <c:bubble3D val="0"/>
            <c:spPr>
              <a:solidFill>
                <a:srgbClr val="FF33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1-F255-4382-BFA1-82282ED7C2B6}"/>
              </c:ext>
            </c:extLst>
          </c:dPt>
          <c:dPt>
            <c:idx val="2"/>
            <c:bubble3D val="0"/>
            <c:spPr>
              <a:solidFill>
                <a:srgbClr val="00B0F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2-F255-4382-BFA1-82282ED7C2B6}"/>
              </c:ext>
            </c:extLst>
          </c:dPt>
          <c:dPt>
            <c:idx val="3"/>
            <c:bubble3D val="0"/>
            <c:extLst xmlns:c16r2="http://schemas.microsoft.com/office/drawing/2015/06/chart">
              <c:ext xmlns:c16="http://schemas.microsoft.com/office/drawing/2014/chart" uri="{C3380CC4-5D6E-409C-BE32-E72D297353CC}">
                <c16:uniqueId val="{00000003-F255-4382-BFA1-82282ED7C2B6}"/>
              </c:ext>
            </c:extLst>
          </c:dPt>
          <c:dPt>
            <c:idx val="4"/>
            <c:bubble3D val="0"/>
            <c:extLst xmlns:c16r2="http://schemas.microsoft.com/office/drawing/2015/06/chart">
              <c:ext xmlns:c16="http://schemas.microsoft.com/office/drawing/2014/chart" uri="{C3380CC4-5D6E-409C-BE32-E72D297353CC}">
                <c16:uniqueId val="{00000004-F255-4382-BFA1-82282ED7C2B6}"/>
              </c:ext>
            </c:extLst>
          </c:dPt>
          <c:dPt>
            <c:idx val="5"/>
            <c:bubble3D val="0"/>
            <c:extLst xmlns:c16r2="http://schemas.microsoft.com/office/drawing/2015/06/chart">
              <c:ext xmlns:c16="http://schemas.microsoft.com/office/drawing/2014/chart" uri="{C3380CC4-5D6E-409C-BE32-E72D297353CC}">
                <c16:uniqueId val="{00000005-F255-4382-BFA1-82282ED7C2B6}"/>
              </c:ext>
            </c:extLst>
          </c:dPt>
          <c:dPt>
            <c:idx val="6"/>
            <c:bubble3D val="0"/>
            <c:explosion val="8"/>
            <c:extLst xmlns:c16r2="http://schemas.microsoft.com/office/drawing/2015/06/chart">
              <c:ext xmlns:c16="http://schemas.microsoft.com/office/drawing/2014/chart" uri="{C3380CC4-5D6E-409C-BE32-E72D297353CC}">
                <c16:uniqueId val="{00000007-F255-4382-BFA1-82282ED7C2B6}"/>
              </c:ext>
            </c:extLst>
          </c:dPt>
          <c:dLbls>
            <c:dLbl>
              <c:idx val="0"/>
              <c:layout>
                <c:manualLayout>
                  <c:x val="1.4045979470836209E-2"/>
                  <c:y val="-9.3607634393132882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Право</a:t>
                    </a:r>
                    <a:r>
                      <a:rPr lang="ru-RU" sz="1300" baseline="0" dirty="0" smtClean="0"/>
                      <a:t> на жилище </a:t>
                    </a:r>
                    <a:r>
                      <a:rPr lang="ru-RU" sz="1300" dirty="0" smtClean="0"/>
                      <a:t>– 358 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0-F255-4382-BFA1-82282ED7C2B6}"/>
                </c:ex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-0.12716296642473859"/>
                  <c:y val="-4.6228360427756198E-3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Несогласие с условиями проживания</a:t>
                    </a:r>
                    <a:r>
                      <a:rPr lang="ru-RU" sz="1300" b="0" i="0" u="none" strike="noStrike" baseline="0" dirty="0" smtClean="0">
                        <a:effectLst/>
                      </a:rPr>
                      <a:t/>
                    </a:r>
                    <a:br>
                      <a:rPr lang="ru-RU" sz="1300" b="0" i="0" u="none" strike="noStrike" baseline="0" dirty="0" smtClean="0">
                        <a:effectLst/>
                      </a:rPr>
                    </a:br>
                    <a:r>
                      <a:rPr lang="ru-RU" sz="1300" dirty="0" smtClean="0"/>
                      <a:t>- 37 </a:t>
                    </a:r>
                    <a:r>
                      <a:rPr lang="ru-RU" sz="1300" dirty="0"/>
                      <a:t>обращений
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1-F255-4382-BFA1-82282ED7C2B6}"/>
                </c:ext>
                <c:ext xmlns:c15="http://schemas.microsoft.com/office/drawing/2012/chart" uri="{CE6537A1-D6FC-4f65-9D91-7224C49458BB}">
                  <c15:layout>
                    <c:manualLayout>
                      <c:w val="0.20175884284644566"/>
                      <c:h val="0.32517740057550837"/>
                    </c:manualLayout>
                  </c15:layout>
                </c:ext>
              </c:extLst>
            </c:dLbl>
            <c:dLbl>
              <c:idx val="2"/>
              <c:layout>
                <c:manualLayout>
                  <c:x val="-6.6444333083710116E-2"/>
                  <c:y val="-0.17876731322153627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Обращения граждан в сфере ЖКХ- 210 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2-F255-4382-BFA1-82282ED7C2B6}"/>
                </c:ext>
                <c:ext xmlns:c15="http://schemas.microsoft.com/office/drawing/2012/chart" uri="{CE6537A1-D6FC-4f65-9D91-7224C49458BB}"/>
              </c:extLst>
            </c:dLbl>
            <c:dLbl>
              <c:idx val="3"/>
              <c:layout>
                <c:manualLayout>
                  <c:x val="0.13672912413726063"/>
                  <c:y val="-1.3727970907082498E-2"/>
                </c:manualLayout>
              </c:layout>
              <c:tx>
                <c:rich>
                  <a:bodyPr/>
                  <a:lstStyle/>
                  <a:p>
                    <a:r>
                      <a:rPr lang="ru-RU" sz="1300" b="0" i="0" u="none" strike="noStrike" baseline="0" dirty="0">
                        <a:effectLst/>
                      </a:rPr>
                      <a:t>право на благоприятную окружающую среду </a:t>
                    </a:r>
                    <a:r>
                      <a:rPr lang="ru-RU" sz="1300" b="0" i="0" u="none" strike="noStrike" baseline="0" dirty="0" smtClean="0">
                        <a:effectLst/>
                      </a:rPr>
                      <a:t/>
                    </a:r>
                    <a:br>
                      <a:rPr lang="ru-RU" sz="1300" b="0" i="0" u="none" strike="noStrike" baseline="0" dirty="0" smtClean="0">
                        <a:effectLst/>
                      </a:rPr>
                    </a:br>
                    <a:r>
                      <a:rPr lang="ru-RU" sz="1300" dirty="0" smtClean="0"/>
                      <a:t>- 18</a:t>
                    </a:r>
                    <a:r>
                      <a:rPr lang="ru-RU" sz="1300" baseline="0" dirty="0" smtClean="0"/>
                      <a:t>  </a:t>
                    </a:r>
                    <a:r>
                      <a:rPr lang="ru-RU" sz="1300" dirty="0"/>
                      <a:t>обращений
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3-F255-4382-BFA1-82282ED7C2B6}"/>
                </c:ext>
                <c:ext xmlns:c15="http://schemas.microsoft.com/office/drawing/2012/chart" uri="{CE6537A1-D6FC-4f65-9D91-7224C49458BB}"/>
              </c:extLst>
            </c:dLbl>
            <c:dLbl>
              <c:idx val="4"/>
              <c:layout>
                <c:manualLayout>
                  <c:x val="-5.8502600369398271E-2"/>
                  <c:y val="5.8473913888535373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политические </a:t>
                    </a:r>
                    <a:r>
                      <a:rPr lang="ru-RU" sz="1300" b="0" i="0" u="none" strike="noStrike" baseline="0" dirty="0">
                        <a:effectLst/>
                      </a:rPr>
                      <a:t>права и свободы </a:t>
                    </a:r>
                    <a:r>
                      <a:rPr lang="ru-RU" sz="1300" dirty="0"/>
                      <a:t> </a:t>
                    </a:r>
                    <a:r>
                      <a:rPr lang="ru-RU" sz="1300" dirty="0" smtClean="0"/>
                      <a:t/>
                    </a:r>
                    <a:br>
                      <a:rPr lang="ru-RU" sz="1300" dirty="0" smtClean="0"/>
                    </a:br>
                    <a:r>
                      <a:rPr lang="ru-RU" sz="1300" dirty="0" smtClean="0"/>
                      <a:t>- </a:t>
                    </a:r>
                    <a:r>
                      <a:rPr lang="ru-RU" sz="1300" dirty="0"/>
                      <a:t>15</a:t>
                    </a:r>
                    <a:r>
                      <a:rPr lang="ru-RU" sz="1300" baseline="0" dirty="0"/>
                      <a:t>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4-F255-4382-BFA1-82282ED7C2B6}"/>
                </c:ext>
                <c:ext xmlns:c15="http://schemas.microsoft.com/office/drawing/2012/chart" uri="{CE6537A1-D6FC-4f65-9D91-7224C49458BB}"/>
              </c:extLst>
            </c:dLbl>
            <c:dLbl>
              <c:idx val="5"/>
              <c:layout>
                <c:manualLayout>
                  <c:x val="-0.31671162632448718"/>
                  <c:y val="2.5722754987937562E-2"/>
                </c:manualLayout>
              </c:layout>
              <c:tx>
                <c:rich>
                  <a:bodyPr/>
                  <a:lstStyle/>
                  <a:p>
                    <a:r>
                      <a:rPr lang="ru-RU" sz="1300"/>
                      <a:t>культурные </a:t>
                    </a:r>
                    <a:r>
                      <a:rPr lang="ru-RU" sz="1300" b="0" i="0" u="none" strike="noStrike" baseline="0">
                        <a:effectLst/>
                      </a:rPr>
                      <a:t>права и свободы </a:t>
                    </a:r>
                    <a:r>
                      <a:rPr lang="ru-RU" sz="1300"/>
                      <a:t>- 12 обращений</a:t>
                    </a:r>
                    <a:endParaRPr lang="ru-RU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5-F255-4382-BFA1-82282ED7C2B6}"/>
                </c:ext>
                <c:ext xmlns:c15="http://schemas.microsoft.com/office/drawing/2012/chart" uri="{CE6537A1-D6FC-4f65-9D91-7224C49458BB}"/>
              </c:extLst>
            </c:dLbl>
            <c:dLbl>
              <c:idx val="6"/>
              <c:layout>
                <c:manualLayout>
                  <c:x val="-1.1752940604646642E-2"/>
                  <c:y val="-0.16581365926450883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жалобы </a:t>
                    </a:r>
                    <a:r>
                      <a:rPr lang="ru-RU" sz="1300" dirty="0"/>
                      <a:t>на решения, действия (бездействие) органов власти, органов местного самоуправления, иных организаций и</a:t>
                    </a:r>
                    <a:r>
                      <a:rPr lang="ru-RU" sz="1300" baseline="0" dirty="0"/>
                      <a:t> их </a:t>
                    </a:r>
                    <a:r>
                      <a:rPr lang="ru-RU" sz="1300" dirty="0"/>
                      <a:t>должностных лиц - 766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7-F255-4382-BFA1-82282ED7C2B6}"/>
                </c:ext>
                <c:ext xmlns:c15="http://schemas.microsoft.com/office/drawing/2012/chart" uri="{CE6537A1-D6FC-4f65-9D91-7224C49458BB}"/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300">
                    <a:latin typeface="Times New Roman" pitchFamily="18" charset="0"/>
                    <a:cs typeface="Times New Roman" pitchFamily="18" charset="0"/>
                  </a:defRPr>
                </a:pPr>
                <a:endParaRPr lang="ru-RU"/>
              </a:p>
            </c:txPr>
            <c:showLegendKey val="0"/>
            <c:showVal val="0"/>
            <c:showCatName val="1"/>
            <c:showSerName val="0"/>
            <c:showPercent val="0"/>
            <c:showBubbleSize val="0"/>
            <c:showLeaderLines val="1"/>
            <c:extLst xmlns:c16r2="http://schemas.microsoft.com/office/drawing/2015/06/chart">
              <c:ext xmlns:c15="http://schemas.microsoft.com/office/drawing/2012/chart" uri="{CE6537A1-D6FC-4f65-9D91-7224C49458BB}"/>
            </c:extLst>
          </c:dLbls>
          <c:cat>
            <c:strRef>
              <c:f>Лист1!$A$2:$A$8</c:f>
              <c:strCache>
                <c:ptCount val="3"/>
                <c:pt idx="0">
                  <c:v>право на жилище - 358</c:v>
                </c:pt>
                <c:pt idx="1">
                  <c:v>несогласие с условиями проживания - 37              37</c:v>
                </c:pt>
                <c:pt idx="2">
                  <c:v>обращения в сфере ЖКХ - 210 обращений</c:v>
                </c:pt>
              </c:strCache>
            </c:strRef>
          </c:cat>
          <c:val>
            <c:numRef>
              <c:f>Лист1!$B$2:$B$8</c:f>
              <c:numCache>
                <c:formatCode>General</c:formatCode>
                <c:ptCount val="7"/>
                <c:pt idx="0">
                  <c:v>358</c:v>
                </c:pt>
                <c:pt idx="1">
                  <c:v>37</c:v>
                </c:pt>
                <c:pt idx="2">
                  <c:v>210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8-F255-4382-BFA1-82282ED7C2B6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externalData r:id="rId2">
    <c:autoUpdate val="0"/>
  </c:externalData>
</c:chartSpace>
</file>

<file path=ppt/charts/chart5.xml><?xml version="1.0" encoding="utf-8"?>
<c:chartSpace xmlns:c="http://schemas.openxmlformats.org/drawingml/2006/chart" xmlns:a="http://schemas.openxmlformats.org/drawingml/2006/main" xmlns:r="http://schemas.openxmlformats.org/officeDocument/2006/relationships">
  <c:date1904 val="0"/>
  <c:lang val="ru-RU"/>
  <c:roundedCorners val="0"/>
  <mc:AlternateContent xmlns:mc="http://schemas.openxmlformats.org/markup-compatibility/2006">
    <mc:Choice xmlns:c14="http://schemas.microsoft.com/office/drawing/2007/8/2/chart" Requires="c14">
      <c14:style val="103"/>
    </mc:Choice>
    <mc:Fallback>
      <c:style val="3"/>
    </mc:Fallback>
  </mc:AlternateContent>
  <c:clrMapOvr bg1="lt1" tx1="dk1" bg2="lt2" tx2="dk2" accent1="accent1" accent2="accent2" accent3="accent3" accent4="accent4" accent5="accent5" accent6="accent6" hlink="hlink" folHlink="folHlink"/>
  <c:chart>
    <c:autoTitleDeleted val="1"/>
    <c:view3D>
      <c:rotX val="30"/>
      <c:rotY val="330"/>
      <c:rAngAx val="0"/>
      <c:perspective val="20"/>
    </c:view3D>
    <c:floor>
      <c:thickness val="0"/>
    </c:floor>
    <c:sideWall>
      <c:thickness val="0"/>
    </c:sideWall>
    <c:backWall>
      <c:thickness val="0"/>
    </c:backWall>
    <c:plotArea>
      <c:layout>
        <c:manualLayout>
          <c:layoutTarget val="inner"/>
          <c:xMode val="edge"/>
          <c:yMode val="edge"/>
          <c:x val="4.6364243326915043E-2"/>
          <c:y val="7.211310981264453E-2"/>
          <c:w val="0.95363573403302915"/>
          <c:h val="0.92788692691490537"/>
        </c:manualLayout>
      </c:layout>
      <c:pie3DChart>
        <c:varyColors val="1"/>
        <c:ser>
          <c:idx val="0"/>
          <c:order val="0"/>
          <c:tx>
            <c:strRef>
              <c:f>Лист1!$B$1</c:f>
              <c:strCache>
                <c:ptCount val="1"/>
                <c:pt idx="0">
                  <c:v>Тематика устных обращений граждан</c:v>
                </c:pt>
              </c:strCache>
            </c:strRef>
          </c:tx>
          <c:explosion val="4"/>
          <c:dPt>
            <c:idx val="0"/>
            <c:bubble3D val="0"/>
            <c:spPr>
              <a:solidFill>
                <a:srgbClr val="00B05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0-3C7D-42EE-9956-10E3CB55D62A}"/>
              </c:ext>
            </c:extLst>
          </c:dPt>
          <c:dPt>
            <c:idx val="1"/>
            <c:bubble3D val="0"/>
            <c:spPr>
              <a:solidFill>
                <a:srgbClr val="05E0DB">
                  <a:lumMod val="60000"/>
                  <a:lumOff val="40000"/>
                </a:srgbClr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1-3C7D-42EE-9956-10E3CB55D62A}"/>
              </c:ext>
            </c:extLst>
          </c:dPt>
          <c:dPt>
            <c:idx val="2"/>
            <c:bubble3D val="0"/>
            <c:spPr>
              <a:solidFill>
                <a:srgbClr val="7030A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2-3C7D-42EE-9956-10E3CB55D62A}"/>
              </c:ext>
            </c:extLst>
          </c:dPt>
          <c:dPt>
            <c:idx val="3"/>
            <c:bubble3D val="0"/>
            <c:spPr>
              <a:solidFill>
                <a:srgbClr val="FF00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3-3C7D-42EE-9956-10E3CB55D62A}"/>
              </c:ext>
            </c:extLst>
          </c:dPt>
          <c:dPt>
            <c:idx val="4"/>
            <c:bubble3D val="0"/>
            <c:spPr>
              <a:solidFill>
                <a:srgbClr val="FFC000"/>
              </a:solidFill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4-3C7D-42EE-9956-10E3CB55D62A}"/>
              </c:ext>
            </c:extLst>
          </c:dPt>
          <c:dPt>
            <c:idx val="5"/>
            <c:bubble3D val="0"/>
            <c:extLst xmlns:c16r2="http://schemas.microsoft.com/office/drawing/2015/06/chart">
              <c:ext xmlns:c16="http://schemas.microsoft.com/office/drawing/2014/chart" uri="{C3380CC4-5D6E-409C-BE32-E72D297353CC}">
                <c16:uniqueId val="{00000005-3C7D-42EE-9956-10E3CB55D62A}"/>
              </c:ext>
            </c:extLst>
          </c:dPt>
          <c:dPt>
            <c:idx val="6"/>
            <c:bubble3D val="0"/>
            <c:extLst xmlns:c16r2="http://schemas.microsoft.com/office/drawing/2015/06/chart">
              <c:ext xmlns:c16="http://schemas.microsoft.com/office/drawing/2014/chart" uri="{C3380CC4-5D6E-409C-BE32-E72D297353CC}">
                <c16:uniqueId val="{00000007-3C7D-42EE-9956-10E3CB55D62A}"/>
              </c:ext>
            </c:extLst>
          </c:dPt>
          <c:dPt>
            <c:idx val="7"/>
            <c:bubble3D val="0"/>
            <c:explosion val="8"/>
            <c:extLst xmlns:c16r2="http://schemas.microsoft.com/office/drawing/2015/06/chart">
              <c:ext xmlns:c16="http://schemas.microsoft.com/office/drawing/2014/chart" uri="{C3380CC4-5D6E-409C-BE32-E72D297353CC}">
                <c16:uniqueId val="{00000006-EAC6-498E-A1F2-5989DF1AD9F5}"/>
              </c:ext>
            </c:extLst>
          </c:dPt>
          <c:dLbls>
            <c:dLbl>
              <c:idx val="0"/>
              <c:layout>
                <c:manualLayout>
                  <c:x val="0.23104639349236664"/>
                  <c:y val="2.7883658231375119E-2"/>
                </c:manualLayout>
              </c:layout>
              <c:tx>
                <c:rich>
                  <a:bodyPr/>
                  <a:lstStyle/>
                  <a:p>
                    <a:r>
                      <a:rPr lang="ru-RU" sz="1600" b="1" dirty="0" smtClean="0"/>
                      <a:t>Вопросы уголовно–исполнительной сферы 141 обращение</a:t>
                    </a:r>
                    <a:endParaRPr lang="ru-RU" sz="1600" b="1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0-3C7D-42EE-9956-10E3CB55D62A}"/>
                </c:ext>
                <c:ext xmlns:c15="http://schemas.microsoft.com/office/drawing/2012/chart" uri="{CE6537A1-D6FC-4f65-9D91-7224C49458BB}"/>
              </c:extLst>
            </c:dLbl>
            <c:dLbl>
              <c:idx val="1"/>
              <c:layout>
                <c:manualLayout>
                  <c:x val="-0.21236334015933589"/>
                  <c:y val="-0.14595082740011955"/>
                </c:manualLayout>
              </c:layout>
              <c:tx>
                <c:rich>
                  <a:bodyPr/>
                  <a:lstStyle/>
                  <a:p>
                    <a:r>
                      <a:rPr lang="ru-RU" sz="1600" b="1" dirty="0" smtClean="0"/>
                      <a:t>Вопросы уголовно-процессуальной сферы</a:t>
                    </a:r>
                    <a:r>
                      <a:rPr lang="ru-RU" sz="1600" b="1" i="0" u="none" strike="noStrike" baseline="0" dirty="0" smtClean="0">
                        <a:effectLst/>
                      </a:rPr>
                      <a:t/>
                    </a:r>
                    <a:br>
                      <a:rPr lang="ru-RU" sz="1600" b="1" i="0" u="none" strike="noStrike" baseline="0" dirty="0" smtClean="0">
                        <a:effectLst/>
                      </a:rPr>
                    </a:br>
                    <a:r>
                      <a:rPr lang="ru-RU" sz="1600" b="1" dirty="0" smtClean="0"/>
                      <a:t>- 206 </a:t>
                    </a:r>
                    <a:r>
                      <a:rPr lang="ru-RU" sz="1600" b="1" dirty="0"/>
                      <a:t>обращений</a:t>
                    </a:r>
                    <a:r>
                      <a:rPr lang="ru-RU" sz="1300" dirty="0"/>
                      <a:t>
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1-3C7D-42EE-9956-10E3CB55D62A}"/>
                </c:ext>
                <c:ext xmlns:c15="http://schemas.microsoft.com/office/drawing/2012/chart" uri="{CE6537A1-D6FC-4f65-9D91-7224C49458BB}">
                  <c15:layout>
                    <c:manualLayout>
                      <c:w val="0.20175884284644566"/>
                      <c:h val="0.32517740057550837"/>
                    </c:manualLayout>
                  </c15:layout>
                </c:ext>
              </c:extLst>
            </c:dLbl>
            <c:dLbl>
              <c:idx val="2"/>
              <c:layout>
                <c:manualLayout>
                  <c:x val="0.24095000829153218"/>
                  <c:y val="0"/>
                </c:manualLayout>
              </c:layout>
              <c:tx>
                <c:rich>
                  <a:bodyPr/>
                  <a:lstStyle/>
                  <a:p>
                    <a:r>
                      <a:rPr lang="ru-RU" sz="1400" b="1" dirty="0" smtClean="0"/>
                      <a:t>Вопросы административно-процессуальной</a:t>
                    </a:r>
                    <a:r>
                      <a:rPr lang="ru-RU" sz="1400" b="1" baseline="0" dirty="0" smtClean="0"/>
                      <a:t> сферы -</a:t>
                    </a:r>
                    <a:r>
                      <a:rPr lang="ru-RU" sz="1400" b="1" dirty="0" smtClean="0"/>
                      <a:t>59 обращений</a:t>
                    </a:r>
                    <a:endParaRPr lang="ru-RU" sz="1400" b="1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2-3C7D-42EE-9956-10E3CB55D62A}"/>
                </c:ext>
                <c:ext xmlns:c15="http://schemas.microsoft.com/office/drawing/2012/chart" uri="{CE6537A1-D6FC-4f65-9D91-7224C49458BB}"/>
              </c:extLst>
            </c:dLbl>
            <c:dLbl>
              <c:idx val="3"/>
              <c:layout>
                <c:manualLayout>
                  <c:x val="-0.1175278091173198"/>
                  <c:y val="-8.7268513261169051E-3"/>
                </c:manualLayout>
              </c:layout>
              <c:tx>
                <c:rich>
                  <a:bodyPr/>
                  <a:lstStyle/>
                  <a:p>
                    <a:r>
                      <a:rPr lang="ru-RU" sz="1400" b="1" i="0" u="none" strike="noStrike" baseline="0" dirty="0" smtClean="0">
                        <a:effectLst/>
                      </a:rPr>
                      <a:t>Вопросы исполнительного  производства</a:t>
                    </a:r>
                    <a:br>
                      <a:rPr lang="ru-RU" sz="1400" b="1" i="0" u="none" strike="noStrike" baseline="0" dirty="0" smtClean="0">
                        <a:effectLst/>
                      </a:rPr>
                    </a:br>
                    <a:r>
                      <a:rPr lang="ru-RU" sz="1400" b="1" dirty="0" smtClean="0"/>
                      <a:t>- 92</a:t>
                    </a:r>
                    <a:r>
                      <a:rPr lang="ru-RU" sz="1400" b="1" baseline="0" dirty="0" smtClean="0"/>
                      <a:t>  </a:t>
                    </a:r>
                    <a:r>
                      <a:rPr lang="ru-RU" sz="1400" b="1" dirty="0" smtClean="0"/>
                      <a:t>обращения</a:t>
                    </a:r>
                    <a:r>
                      <a:rPr lang="ru-RU" sz="1400" dirty="0"/>
                      <a:t>
</a:t>
                    </a:r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3-3C7D-42EE-9956-10E3CB55D62A}"/>
                </c:ext>
                <c:ext xmlns:c15="http://schemas.microsoft.com/office/drawing/2012/chart" uri="{CE6537A1-D6FC-4f65-9D91-7224C49458BB}"/>
              </c:extLst>
            </c:dLbl>
            <c:dLbl>
              <c:idx val="4"/>
              <c:layout>
                <c:manualLayout>
                  <c:x val="-3.171492423605806E-2"/>
                  <c:y val="0.13150740098369573"/>
                </c:manualLayout>
              </c:layout>
              <c:tx>
                <c:rich>
                  <a:bodyPr/>
                  <a:lstStyle/>
                  <a:p>
                    <a:fld id="{7E2599DC-405A-49C9-AA9B-79778B3828AD}" type="CATEGORYNAME">
                      <a:rPr lang="ru-RU" sz="1600" b="1"/>
                      <a:pPr/>
                      <a:t>[ИМЯ КАТЕГОРИИ]</a:t>
                    </a:fld>
                    <a:endParaRPr lang="ru-RU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4-3C7D-42EE-9956-10E3CB55D62A}"/>
                </c:ext>
                <c:ext xmlns:c15="http://schemas.microsoft.com/office/drawing/2012/chart" uri="{CE6537A1-D6FC-4f65-9D91-7224C49458BB}">
                  <c15:layout>
                    <c:manualLayout>
                      <c:w val="0.18903042539660631"/>
                      <c:h val="0.27749963578108755"/>
                    </c:manualLayout>
                  </c15:layout>
                  <c15:dlblFieldTable/>
                  <c15:showDataLabelsRange val="0"/>
                </c:ext>
              </c:extLst>
            </c:dLbl>
            <c:dLbl>
              <c:idx val="5"/>
              <c:layout>
                <c:manualLayout>
                  <c:x val="-5.8502600369398271E-2"/>
                  <c:y val="5.8473913888535373E-2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/>
                      <a:t>политические </a:t>
                    </a:r>
                    <a:r>
                      <a:rPr lang="ru-RU" sz="1300" b="0" i="0" u="none" strike="noStrike" baseline="0" dirty="0">
                        <a:effectLst/>
                      </a:rPr>
                      <a:t>права и свободы </a:t>
                    </a:r>
                    <a:r>
                      <a:rPr lang="ru-RU" sz="1300" dirty="0"/>
                      <a:t> </a:t>
                    </a:r>
                    <a:r>
                      <a:rPr lang="ru-RU" sz="1300" dirty="0" smtClean="0"/>
                      <a:t/>
                    </a:r>
                    <a:br>
                      <a:rPr lang="ru-RU" sz="1300" dirty="0" smtClean="0"/>
                    </a:br>
                    <a:r>
                      <a:rPr lang="ru-RU" sz="1300" dirty="0" smtClean="0"/>
                      <a:t>- </a:t>
                    </a:r>
                    <a:r>
                      <a:rPr lang="ru-RU" sz="1300" dirty="0"/>
                      <a:t>15</a:t>
                    </a:r>
                    <a:r>
                      <a:rPr lang="ru-RU" sz="1300" baseline="0" dirty="0"/>
                      <a:t> </a:t>
                    </a:r>
                    <a:r>
                      <a:rPr lang="ru-RU" sz="1300" dirty="0"/>
                      <a:t>обращений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5-3C7D-42EE-9956-10E3CB55D62A}"/>
                </c:ext>
                <c:ext xmlns:c15="http://schemas.microsoft.com/office/drawing/2012/chart" uri="{CE6537A1-D6FC-4f65-9D91-7224C49458BB}"/>
              </c:extLst>
            </c:dLbl>
            <c:dLbl>
              <c:idx val="6"/>
              <c:layout>
                <c:manualLayout>
                  <c:x val="-0.31671162632448718"/>
                  <c:y val="2.5722754987937562E-2"/>
                </c:manualLayout>
              </c:layout>
              <c:tx>
                <c:rich>
                  <a:bodyPr/>
                  <a:lstStyle/>
                  <a:p>
                    <a:r>
                      <a:rPr lang="ru-RU" sz="1300"/>
                      <a:t>культурные </a:t>
                    </a:r>
                    <a:r>
                      <a:rPr lang="ru-RU" sz="1300" b="0" i="0" u="none" strike="noStrike" baseline="0">
                        <a:effectLst/>
                      </a:rPr>
                      <a:t>права и свободы </a:t>
                    </a:r>
                    <a:r>
                      <a:rPr lang="ru-RU" sz="1300"/>
                      <a:t>- 12 обращений</a:t>
                    </a:r>
                    <a:endParaRPr lang="ru-RU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7-3C7D-42EE-9956-10E3CB55D62A}"/>
                </c:ext>
                <c:ext xmlns:c15="http://schemas.microsoft.com/office/drawing/2012/chart" uri="{CE6537A1-D6FC-4f65-9D91-7224C49458BB}"/>
              </c:extLst>
            </c:dLbl>
            <c:dLbl>
              <c:idx val="7"/>
              <c:layout>
                <c:manualLayout>
                  <c:x val="-1.1752940604646642E-2"/>
                  <c:y val="-0.16581365926450883"/>
                </c:manualLayout>
              </c:layout>
              <c:tx>
                <c:rich>
                  <a:bodyPr/>
                  <a:lstStyle/>
                  <a:p>
                    <a:r>
                      <a:rPr lang="ru-RU" sz="1300" dirty="0" smtClean="0"/>
                      <a:t>жалобы </a:t>
                    </a:r>
                    <a:r>
                      <a:rPr lang="ru-RU" sz="1300" dirty="0"/>
                      <a:t>на решения, действия (бездействие) органов власти, органов местного самоуправления, иных организаций и</a:t>
                    </a:r>
                    <a:r>
                      <a:rPr lang="ru-RU" sz="1300" baseline="0" dirty="0"/>
                      <a:t> их </a:t>
                    </a:r>
                    <a:r>
                      <a:rPr lang="ru-RU" sz="1300" dirty="0"/>
                      <a:t>должностных лиц - 766</a:t>
                    </a:r>
                    <a:endParaRPr lang="ru-RU" dirty="0"/>
                  </a:p>
                </c:rich>
              </c:tx>
              <c:showLegendKey val="0"/>
              <c:showVal val="0"/>
              <c:showCatName val="1"/>
              <c:showSerName val="0"/>
              <c:showPercent val="0"/>
              <c:showBubbleSize val="0"/>
              <c:extLst xmlns:c16r2="http://schemas.microsoft.com/office/drawing/2015/06/chart">
                <c:ext xmlns:c16="http://schemas.microsoft.com/office/drawing/2014/chart" uri="{C3380CC4-5D6E-409C-BE32-E72D297353CC}">
                  <c16:uniqueId val="{00000006-EAC6-498E-A1F2-5989DF1AD9F5}"/>
                </c:ext>
                <c:ext xmlns:c15="http://schemas.microsoft.com/office/drawing/2012/chart" uri="{CE6537A1-D6FC-4f65-9D91-7224C49458BB}"/>
              </c:extLst>
            </c:dLbl>
            <c:spPr>
              <a:noFill/>
              <a:ln>
                <a:noFill/>
              </a:ln>
              <a:effectLst/>
            </c:spPr>
            <c:txPr>
              <a:bodyPr/>
              <a:lstStyle/>
              <a:p>
                <a:pPr>
                  <a:defRPr sz="1300">
                    <a:latin typeface="Times New Roman" pitchFamily="18" charset="0"/>
                    <a:cs typeface="Times New Roman" pitchFamily="18" charset="0"/>
                  </a:defRPr>
                </a:pPr>
                <a:endParaRPr lang="ru-RU"/>
              </a:p>
            </c:txPr>
            <c:showLegendKey val="0"/>
            <c:showVal val="0"/>
            <c:showCatName val="1"/>
            <c:showSerName val="0"/>
            <c:showPercent val="0"/>
            <c:showBubbleSize val="0"/>
            <c:showLeaderLines val="1"/>
            <c:extLst xmlns:c16r2="http://schemas.microsoft.com/office/drawing/2015/06/chart">
              <c:ext xmlns:c15="http://schemas.microsoft.com/office/drawing/2012/chart" uri="{CE6537A1-D6FC-4f65-9D91-7224C49458BB}"/>
            </c:extLst>
          </c:dLbls>
          <c:cat>
            <c:strRef>
              <c:f>Лист1!$A$2:$A$9</c:f>
              <c:strCache>
                <c:ptCount val="5"/>
                <c:pt idx="0">
                  <c:v>вопросы уголовно-исполнительной сферы -141</c:v>
                </c:pt>
                <c:pt idx="1">
                  <c:v>вопросы уголовно-процессуальной сферы - 206              37</c:v>
                </c:pt>
                <c:pt idx="2">
                  <c:v>вопросы административно-процессуальной сферы - 210 обращений</c:v>
                </c:pt>
                <c:pt idx="3">
                  <c:v>вопросы исполнительного производства - 92</c:v>
                </c:pt>
                <c:pt idx="4">
                  <c:v>вопросы гражданского судопроизводства - 169</c:v>
                </c:pt>
              </c:strCache>
            </c:strRef>
          </c:cat>
          <c:val>
            <c:numRef>
              <c:f>Лист1!$B$2:$B$9</c:f>
              <c:numCache>
                <c:formatCode>General</c:formatCode>
                <c:ptCount val="8"/>
                <c:pt idx="0">
                  <c:v>141</c:v>
                </c:pt>
                <c:pt idx="1">
                  <c:v>206</c:v>
                </c:pt>
                <c:pt idx="2">
                  <c:v>59</c:v>
                </c:pt>
                <c:pt idx="3">
                  <c:v>92</c:v>
                </c:pt>
                <c:pt idx="4">
                  <c:v>169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8-3C7D-42EE-9956-10E3CB55D62A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  <c:showLeaderLines val="1"/>
        </c:dLbls>
      </c:pie3DChart>
    </c:plotArea>
    <c:plotVisOnly val="1"/>
    <c:dispBlanksAs val="gap"/>
    <c:showDLblsOverMax val="0"/>
  </c:chart>
  <c:externalData r:id="rId2">
    <c:autoUpdate val="0"/>
  </c:externalData>
</c:chartSpac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itle 8"/>
          <p:cNvSpPr>
            <a:spLocks noGrp="1"/>
          </p:cNvSpPr>
          <p:nvPr>
            <p:ph type="ctrTitle"/>
          </p:nvPr>
        </p:nvSpPr>
        <p:spPr>
          <a:xfrm>
            <a:off x="711200" y="1371600"/>
            <a:ext cx="10468864" cy="1828800"/>
          </a:xfrm>
          <a:ln>
            <a:noFill/>
          </a:ln>
        </p:spPr>
        <p:txBody>
          <a:bodyPr vert="horz" tIns="0" rIns="18288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  <a:contourClr>
                <a:schemeClr val="tx2"/>
              </a:contourClr>
            </a:sp3d>
          </a:bodyPr>
          <a:lstStyle>
            <a:lvl1pPr algn="r" rtl="0">
              <a:spcBef>
                <a:spcPct val="0"/>
              </a:spcBef>
              <a:buNone/>
              <a:defRPr sz="5600" b="1">
                <a:ln>
                  <a:noFill/>
                </a:ln>
                <a:solidFill>
                  <a:schemeClr val="accent3">
                    <a:tint val="90000"/>
                    <a:satMod val="120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17" name="Subtitle 16"/>
          <p:cNvSpPr>
            <a:spLocks noGrp="1"/>
          </p:cNvSpPr>
          <p:nvPr>
            <p:ph type="subTitle" idx="1"/>
          </p:nvPr>
        </p:nvSpPr>
        <p:spPr>
          <a:xfrm>
            <a:off x="711200" y="3228536"/>
            <a:ext cx="10472928" cy="1752600"/>
          </a:xfrm>
        </p:spPr>
        <p:txBody>
          <a:bodyPr lIns="0" rIns="18288"/>
          <a:lstStyle>
            <a:lvl1pPr marL="0" marR="45720" indent="0" algn="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ru-RU" smtClean="0"/>
              <a:t>Образец подзаголовка</a:t>
            </a:r>
            <a:endParaRPr kumimoji="0" lang="en-US"/>
          </a:p>
        </p:txBody>
      </p:sp>
      <p:sp>
        <p:nvSpPr>
          <p:cNvPr id="30" name="Date Placeholder 2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19" name="Footer Placeholder 1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07136" y="1316736"/>
            <a:ext cx="10363200" cy="1362456"/>
          </a:xfrm>
          <a:ln>
            <a:noFill/>
          </a:ln>
        </p:spPr>
        <p:txBody>
          <a:bodyPr vert="horz" tIns="0" bIns="0" anchor="b">
            <a:no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bevelT w="38100" h="38100"/>
            </a:sp3d>
          </a:bodyPr>
          <a:lstStyle>
            <a:lvl1pPr algn="l" rtl="0">
              <a:spcBef>
                <a:spcPct val="0"/>
              </a:spcBef>
              <a:buNone/>
              <a:defRPr lang="en-US" sz="5600" b="1" cap="none" baseline="0" dirty="0">
                <a:ln w="635">
                  <a:noFill/>
                </a:ln>
                <a:solidFill>
                  <a:schemeClr val="accent4">
                    <a:tint val="90000"/>
                    <a:satMod val="125000"/>
                  </a:schemeClr>
                </a:solidFill>
                <a:effectLst>
                  <a:outerShdw blurRad="38100" dist="25400" dir="5400000" algn="tl" rotWithShape="0">
                    <a:srgbClr val="000000">
                      <a:alpha val="43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07136" y="2704664"/>
            <a:ext cx="10363200" cy="1509712"/>
          </a:xfrm>
        </p:spPr>
        <p:txBody>
          <a:bodyPr lIns="45720" rIns="45720" anchor="t"/>
          <a:lstStyle>
            <a:lvl1pPr marL="0" indent="0">
              <a:buNone/>
              <a:defRPr sz="22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04088"/>
            <a:ext cx="10972800" cy="1143000"/>
          </a:xfrm>
        </p:spPr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920085"/>
            <a:ext cx="53848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920085"/>
            <a:ext cx="5384800" cy="4434840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04088"/>
            <a:ext cx="10972800" cy="1143000"/>
          </a:xfrm>
        </p:spPr>
        <p:txBody>
          <a:bodyPr tIns="45720" anchor="b"/>
          <a:lstStyle>
            <a:lvl1pPr>
              <a:defRPr/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855248"/>
            <a:ext cx="5386917" cy="659352"/>
          </a:xfrm>
        </p:spPr>
        <p:txBody>
          <a:bodyPr lIns="45720" tIns="0" rIns="45720" bIns="0" anchor="ctr">
            <a:noAutofit/>
          </a:bodyPr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6193368" y="1859758"/>
            <a:ext cx="5389033" cy="654843"/>
          </a:xfrm>
        </p:spPr>
        <p:txBody>
          <a:bodyPr lIns="45720" tIns="0" rIns="45720" bIns="0" anchor="ctr"/>
          <a:lstStyle>
            <a:lvl1pPr marL="0" indent="0">
              <a:buNone/>
              <a:defRPr sz="2400" b="1" cap="none" baseline="0">
                <a:solidFill>
                  <a:schemeClr val="tx2"/>
                </a:solidFill>
                <a:effectLst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609600" y="2514600"/>
            <a:ext cx="5386917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514600"/>
            <a:ext cx="5389033" cy="3845720"/>
          </a:xfrm>
        </p:spPr>
        <p:txBody>
          <a:bodyPr tIns="0"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704088"/>
            <a:ext cx="11074400" cy="1143000"/>
          </a:xfrm>
        </p:spPr>
        <p:txBody>
          <a:bodyPr vert="horz" tIns="45720" bIns="0" anchor="b">
            <a:normAutofit/>
            <a:scene3d>
              <a:camera prst="orthographicFront"/>
              <a:lightRig rig="freezing" dir="t">
                <a:rot lat="0" lon="0" rev="5640000"/>
              </a:lightRig>
            </a:scene3d>
            <a:sp3d prstMaterial="flat">
              <a:contourClr>
                <a:schemeClr val="tx2"/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50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14400" y="514352"/>
            <a:ext cx="3657600" cy="1162050"/>
          </a:xfrm>
        </p:spPr>
        <p:txBody>
          <a:bodyPr lIns="0" anchor="b">
            <a:noAutofit/>
          </a:bodyPr>
          <a:lstStyle>
            <a:lvl1pPr algn="l" rtl="0">
              <a:spcBef>
                <a:spcPct val="0"/>
              </a:spcBef>
              <a:buNone/>
              <a:defRPr sz="2600" b="0">
                <a:ln>
                  <a:noFill/>
                </a:ln>
                <a:solidFill>
                  <a:schemeClr val="tx2"/>
                </a:solidFill>
                <a:effectLst/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914400" y="1676400"/>
            <a:ext cx="3657600" cy="4572000"/>
          </a:xfrm>
        </p:spPr>
        <p:txBody>
          <a:bodyPr lIns="18288" rIns="18288"/>
          <a:lstStyle>
            <a:lvl1pPr marL="0" indent="0" algn="l">
              <a:buNone/>
              <a:defRPr sz="1400"/>
            </a:lvl1pPr>
            <a:lvl2pPr indent="0" algn="l">
              <a:buNone/>
              <a:defRPr sz="1200"/>
            </a:lvl2pPr>
            <a:lvl3pPr indent="0" algn="l">
              <a:buNone/>
              <a:defRPr sz="1000"/>
            </a:lvl3pPr>
            <a:lvl4pPr indent="0" algn="l">
              <a:buNone/>
              <a:defRPr sz="900"/>
            </a:lvl4pPr>
            <a:lvl5pPr indent="0" algn="l">
              <a:buNone/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4766733" y="1676400"/>
            <a:ext cx="6815667" cy="4572000"/>
          </a:xfrm>
        </p:spPr>
        <p:txBody>
          <a:bodyPr tIns="0"/>
          <a:lstStyle>
            <a:lvl1pPr>
              <a:defRPr sz="2800"/>
            </a:lvl1pPr>
            <a:lvl2pPr>
              <a:defRPr sz="2600"/>
            </a:lvl2pPr>
            <a:lvl3pPr>
              <a:defRPr sz="24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nip and Round Single Corner Rectangle 8"/>
          <p:cNvSpPr/>
          <p:nvPr/>
        </p:nvSpPr>
        <p:spPr>
          <a:xfrm rot="420000" flipV="1">
            <a:off x="4221004" y="1108077"/>
            <a:ext cx="7010400" cy="4114800"/>
          </a:xfrm>
          <a:prstGeom prst="snipRoundRect">
            <a:avLst>
              <a:gd name="adj1" fmla="val 0"/>
              <a:gd name="adj2" fmla="val 3646"/>
            </a:avLst>
          </a:prstGeom>
          <a:solidFill>
            <a:srgbClr val="FFFFFF"/>
          </a:solidFill>
          <a:ln w="3175" cap="rnd" cmpd="sng" algn="ctr">
            <a:solidFill>
              <a:srgbClr val="C0C0C0"/>
            </a:solidFill>
            <a:prstDash val="solid"/>
          </a:ln>
          <a:effectLst>
            <a:outerShdw blurRad="63500" dist="38500" dir="7500000" sx="98500" sy="100080" kx="100000" algn="tl" rotWithShape="0">
              <a:srgbClr val="000000">
                <a:alpha val="25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Right Triangle 11"/>
          <p:cNvSpPr/>
          <p:nvPr/>
        </p:nvSpPr>
        <p:spPr>
          <a:xfrm rot="420000" flipV="1">
            <a:off x="10672179" y="5359769"/>
            <a:ext cx="207264" cy="155448"/>
          </a:xfrm>
          <a:prstGeom prst="rtTriangle">
            <a:avLst/>
          </a:prstGeom>
          <a:solidFill>
            <a:srgbClr val="FFFFFF"/>
          </a:solidFill>
          <a:ln w="12700" cap="flat" cmpd="sng" algn="ctr">
            <a:solidFill>
              <a:srgbClr val="FFFFFF"/>
            </a:solidFill>
            <a:prstDash val="solid"/>
            <a:bevel/>
          </a:ln>
          <a:effectLst>
            <a:outerShdw blurRad="19685" dist="6350" dir="12900000" algn="tl" rotWithShape="0">
              <a:srgbClr val="000000">
                <a:alpha val="47000"/>
              </a:srgbClr>
            </a:outerShdw>
          </a:effectLst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12800" y="1176997"/>
            <a:ext cx="2950464" cy="1582621"/>
          </a:xfrm>
        </p:spPr>
        <p:txBody>
          <a:bodyPr vert="horz" lIns="45720" tIns="45720" rIns="45720" bIns="45720" anchor="b"/>
          <a:lstStyle>
            <a:lvl1pPr algn="l">
              <a:buNone/>
              <a:defRPr sz="2000" b="1">
                <a:solidFill>
                  <a:schemeClr val="tx2"/>
                </a:solidFill>
              </a:defRPr>
            </a:lvl1pPr>
          </a:lstStyle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12800" y="2828785"/>
            <a:ext cx="2946400" cy="2179320"/>
          </a:xfrm>
        </p:spPr>
        <p:txBody>
          <a:bodyPr lIns="64008" rIns="45720" bIns="45720" anchor="t"/>
          <a:lstStyle>
            <a:lvl1pPr marL="0" indent="0" algn="l">
              <a:spcBef>
                <a:spcPts val="250"/>
              </a:spcBef>
              <a:buFontTx/>
              <a:buNone/>
              <a:defRPr sz="13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769600" y="6356351"/>
            <a:ext cx="812800" cy="365125"/>
          </a:xfrm>
        </p:spPr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 rot="420000">
            <a:off x="4647724" y="1199517"/>
            <a:ext cx="6156960" cy="3931920"/>
          </a:xfrm>
          <a:prstGeom prst="rect">
            <a:avLst/>
          </a:prstGeom>
          <a:solidFill>
            <a:schemeClr val="bg2"/>
          </a:solidFill>
          <a:ln w="3000" cap="rnd">
            <a:solidFill>
              <a:srgbClr val="C0C0C0"/>
            </a:solidFill>
            <a:round/>
          </a:ln>
          <a:effectLst/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ru-RU" smtClean="0"/>
              <a:t>Вставка рисунка</a:t>
            </a:r>
            <a:endParaRPr kumimoji="0" lang="en-US" dirty="0"/>
          </a:p>
        </p:txBody>
      </p:sp>
      <p:sp>
        <p:nvSpPr>
          <p:cNvPr id="10" name="Freeform 9"/>
          <p:cNvSpPr>
            <a:spLocks/>
          </p:cNvSpPr>
          <p:nvPr/>
        </p:nvSpPr>
        <p:spPr bwMode="auto">
          <a:xfrm flipV="1">
            <a:off x="-12700" y="5816600"/>
            <a:ext cx="1221740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11" name="Freeform 10"/>
          <p:cNvSpPr>
            <a:spLocks/>
          </p:cNvSpPr>
          <p:nvPr/>
        </p:nvSpPr>
        <p:spPr bwMode="auto">
          <a:xfrm flipV="1">
            <a:off x="5842000" y="6219826"/>
            <a:ext cx="63500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914401"/>
            <a:ext cx="2743200" cy="5211763"/>
          </a:xfrm>
        </p:spPr>
        <p:txBody>
          <a:bodyPr vert="eaVert"/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914401"/>
            <a:ext cx="8026400" cy="5211763"/>
          </a:xfrm>
        </p:spPr>
        <p:txBody>
          <a:bodyPr vert="eaVert"/>
          <a:lstStyle/>
          <a:p>
            <a:pPr lvl="0" eaLnBrk="1" latinLnBrk="0" hangingPunct="1"/>
            <a:r>
              <a:rPr lang="ru-RU" smtClean="0"/>
              <a:t>Образец текста</a:t>
            </a:r>
          </a:p>
          <a:p>
            <a:pPr lvl="1" eaLnBrk="1" latinLnBrk="0" hangingPunct="1"/>
            <a:r>
              <a:rPr lang="ru-RU" smtClean="0"/>
              <a:t>Второй уровень</a:t>
            </a:r>
          </a:p>
          <a:p>
            <a:pPr lvl="2" eaLnBrk="1" latinLnBrk="0" hangingPunct="1"/>
            <a:r>
              <a:rPr lang="ru-RU" smtClean="0"/>
              <a:t>Третий уровень</a:t>
            </a:r>
          </a:p>
          <a:p>
            <a:pPr lvl="3" eaLnBrk="1" latinLnBrk="0" hangingPunct="1"/>
            <a:r>
              <a:rPr lang="ru-RU" smtClean="0"/>
              <a:t>Четвертый уровень</a:t>
            </a:r>
          </a:p>
          <a:p>
            <a:pPr lvl="4" eaLnBrk="1" latinLnBrk="0" hangingPunct="1"/>
            <a:r>
              <a:rPr lang="ru-RU" smtClean="0"/>
              <a:t>Пятый уровень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Freeform 6"/>
          <p:cNvSpPr>
            <a:spLocks/>
          </p:cNvSpPr>
          <p:nvPr/>
        </p:nvSpPr>
        <p:spPr bwMode="auto">
          <a:xfrm>
            <a:off x="-12700" y="-7144"/>
            <a:ext cx="12217400" cy="1041400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6" y="2"/>
              </a:cxn>
              <a:cxn ang="0">
                <a:pos x="2542" y="0"/>
              </a:cxn>
              <a:cxn ang="0">
                <a:pos x="4374" y="367"/>
              </a:cxn>
              <a:cxn ang="0">
                <a:pos x="5766" y="55"/>
              </a:cxn>
              <a:cxn ang="0">
                <a:pos x="5772" y="213"/>
              </a:cxn>
              <a:cxn ang="0">
                <a:pos x="4302" y="439"/>
              </a:cxn>
              <a:cxn ang="0">
                <a:pos x="1488" y="201"/>
              </a:cxn>
              <a:cxn ang="0">
                <a:pos x="0" y="656"/>
              </a:cxn>
              <a:cxn ang="0">
                <a:pos x="6" y="2"/>
              </a:cxn>
            </a:cxnLst>
            <a:rect l="0" t="0" r="0" b="0"/>
            <a:pathLst>
              <a:path w="5772" h="656">
                <a:moveTo>
                  <a:pt x="6" y="2"/>
                </a:moveTo>
                <a:lnTo>
                  <a:pt x="2542" y="0"/>
                </a:lnTo>
                <a:cubicBezTo>
                  <a:pt x="2746" y="101"/>
                  <a:pt x="3828" y="367"/>
                  <a:pt x="4374" y="367"/>
                </a:cubicBezTo>
                <a:cubicBezTo>
                  <a:pt x="4920" y="367"/>
                  <a:pt x="5526" y="152"/>
                  <a:pt x="5766" y="55"/>
                </a:cubicBezTo>
                <a:lnTo>
                  <a:pt x="5772" y="213"/>
                </a:lnTo>
                <a:cubicBezTo>
                  <a:pt x="5670" y="257"/>
                  <a:pt x="5016" y="441"/>
                  <a:pt x="4302" y="439"/>
                </a:cubicBezTo>
                <a:cubicBezTo>
                  <a:pt x="3588" y="437"/>
                  <a:pt x="2205" y="165"/>
                  <a:pt x="1488" y="201"/>
                </a:cubicBezTo>
                <a:cubicBezTo>
                  <a:pt x="750" y="209"/>
                  <a:pt x="270" y="482"/>
                  <a:pt x="0" y="656"/>
                </a:cubicBezTo>
                <a:lnTo>
                  <a:pt x="6" y="2"/>
                </a:lnTo>
                <a:close/>
              </a:path>
            </a:pathLst>
          </a:custGeom>
          <a:gradFill>
            <a:gsLst>
              <a:gs pos="0">
                <a:schemeClr val="accent2">
                  <a:shade val="50000"/>
                  <a:alpha val="45000"/>
                  <a:satMod val="120000"/>
                </a:schemeClr>
              </a:gs>
              <a:gs pos="100000">
                <a:schemeClr val="accent3">
                  <a:shade val="80000"/>
                  <a:alpha val="55000"/>
                  <a:satMod val="155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8" name="Freeform 7"/>
          <p:cNvSpPr>
            <a:spLocks/>
          </p:cNvSpPr>
          <p:nvPr/>
        </p:nvSpPr>
        <p:spPr bwMode="auto">
          <a:xfrm>
            <a:off x="5842000" y="-7143"/>
            <a:ext cx="6350000" cy="638175"/>
          </a:xfrm>
          <a:custGeom>
            <a:avLst>
              <a:gd name="A1" fmla="val 0"/>
              <a:gd name="A2" fmla="val 0"/>
              <a:gd name="A3" fmla="val 0"/>
              <a:gd name="A4" fmla="val 0"/>
              <a:gd name="A5" fmla="val 0"/>
              <a:gd name="A6" fmla="val 0"/>
              <a:gd name="A7" fmla="val 0"/>
              <a:gd name="A8" fmla="val 0"/>
            </a:avLst>
            <a:gdLst/>
            <a:ahLst/>
            <a:cxnLst>
              <a:cxn ang="0">
                <a:pos x="0" y="0"/>
              </a:cxn>
              <a:cxn ang="0">
                <a:pos x="1668" y="564"/>
              </a:cxn>
              <a:cxn ang="0">
                <a:pos x="3000" y="186"/>
              </a:cxn>
              <a:cxn ang="0">
                <a:pos x="3000" y="6"/>
              </a:cxn>
              <a:cxn ang="0">
                <a:pos x="0" y="0"/>
              </a:cxn>
            </a:cxnLst>
            <a:rect l="0" t="0" r="0" b="0"/>
            <a:pathLst>
              <a:path w="3000" h="595">
                <a:moveTo>
                  <a:pt x="0" y="0"/>
                </a:moveTo>
                <a:cubicBezTo>
                  <a:pt x="174" y="102"/>
                  <a:pt x="1168" y="533"/>
                  <a:pt x="1668" y="564"/>
                </a:cubicBezTo>
                <a:cubicBezTo>
                  <a:pt x="2168" y="595"/>
                  <a:pt x="2778" y="279"/>
                  <a:pt x="3000" y="186"/>
                </a:cubicBezTo>
                <a:lnTo>
                  <a:pt x="3000" y="6"/>
                </a:lnTo>
                <a:lnTo>
                  <a:pt x="0" y="0"/>
                </a:lnTo>
                <a:close/>
              </a:path>
            </a:pathLst>
          </a:custGeom>
          <a:gradFill>
            <a:gsLst>
              <a:gs pos="0">
                <a:schemeClr val="accent3">
                  <a:shade val="50000"/>
                  <a:alpha val="30000"/>
                  <a:satMod val="130000"/>
                </a:schemeClr>
              </a:gs>
              <a:gs pos="80000">
                <a:schemeClr val="accent2">
                  <a:shade val="75000"/>
                  <a:alpha val="45000"/>
                  <a:satMod val="140000"/>
                </a:schemeClr>
              </a:gs>
            </a:gsLst>
            <a:lin ang="5400000" scaled="1"/>
          </a:gra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pPr marL="0" algn="l" rtl="0" eaLnBrk="1" latinLnBrk="0" hangingPunct="1"/>
            <a:endParaRPr kumimoji="0" lang="en-US">
              <a:solidFill>
                <a:schemeClr val="tx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9" name="Title Placeholder 8"/>
          <p:cNvSpPr>
            <a:spLocks noGrp="1"/>
          </p:cNvSpPr>
          <p:nvPr>
            <p:ph type="title"/>
          </p:nvPr>
        </p:nvSpPr>
        <p:spPr>
          <a:xfrm>
            <a:off x="609600" y="704088"/>
            <a:ext cx="10972800" cy="1143000"/>
          </a:xfrm>
          <a:prstGeom prst="rect">
            <a:avLst/>
          </a:prstGeom>
        </p:spPr>
        <p:txBody>
          <a:bodyPr vert="horz" lIns="0" rIns="0" bIns="0" anchor="b">
            <a:normAutofit/>
          </a:bodyPr>
          <a:lstStyle/>
          <a:p>
            <a:r>
              <a:rPr kumimoji="0" lang="ru-RU" smtClean="0"/>
              <a:t>Образец заголовка</a:t>
            </a:r>
            <a:endParaRPr kumimoji="0" lang="en-US"/>
          </a:p>
        </p:txBody>
      </p:sp>
      <p:sp>
        <p:nvSpPr>
          <p:cNvPr id="30" name="Text Placeholder 29"/>
          <p:cNvSpPr>
            <a:spLocks noGrp="1"/>
          </p:cNvSpPr>
          <p:nvPr>
            <p:ph type="body" idx="1"/>
          </p:nvPr>
        </p:nvSpPr>
        <p:spPr>
          <a:xfrm>
            <a:off x="609600" y="1935480"/>
            <a:ext cx="10972800" cy="438912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ru-RU" smtClean="0"/>
              <a:t>Образец текста</a:t>
            </a:r>
          </a:p>
          <a:p>
            <a:pPr lvl="1" eaLnBrk="1" latinLnBrk="0" hangingPunct="1"/>
            <a:r>
              <a:rPr kumimoji="0" lang="ru-RU" smtClean="0"/>
              <a:t>Второй уровень</a:t>
            </a:r>
          </a:p>
          <a:p>
            <a:pPr lvl="2" eaLnBrk="1" latinLnBrk="0" hangingPunct="1"/>
            <a:r>
              <a:rPr kumimoji="0" lang="ru-RU" smtClean="0"/>
              <a:t>Третий уровень</a:t>
            </a:r>
          </a:p>
          <a:p>
            <a:pPr lvl="3" eaLnBrk="1" latinLnBrk="0" hangingPunct="1"/>
            <a:r>
              <a:rPr kumimoji="0" lang="ru-RU" smtClean="0"/>
              <a:t>Четвертый уровень</a:t>
            </a:r>
          </a:p>
          <a:p>
            <a:pPr lvl="4" eaLnBrk="1" latinLnBrk="0" hangingPunct="1"/>
            <a:r>
              <a:rPr kumimoji="0" lang="ru-RU" smtClean="0"/>
              <a:t>Пятый уровень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C98E3EC7-FD69-482F-9822-473CFB0817B7}" type="datetimeFigureOut">
              <a:rPr lang="ru-RU" smtClean="0"/>
              <a:t>30.05.2019</a:t>
            </a:fld>
            <a:endParaRPr lang="ru-RU"/>
          </a:p>
        </p:txBody>
      </p:sp>
      <p:sp>
        <p:nvSpPr>
          <p:cNvPr id="22" name="Footer Placeholder 21"/>
          <p:cNvSpPr>
            <a:spLocks noGrp="1"/>
          </p:cNvSpPr>
          <p:nvPr>
            <p:ph type="ftr" sz="quarter" idx="3"/>
          </p:nvPr>
        </p:nvSpPr>
        <p:spPr>
          <a:xfrm>
            <a:off x="3556000" y="6356351"/>
            <a:ext cx="44704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l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18" name="Slide Number Placeholder 17"/>
          <p:cNvSpPr>
            <a:spLocks noGrp="1"/>
          </p:cNvSpPr>
          <p:nvPr>
            <p:ph type="sldNum" sz="quarter" idx="4"/>
          </p:nvPr>
        </p:nvSpPr>
        <p:spPr>
          <a:xfrm>
            <a:off x="10566400" y="6356351"/>
            <a:ext cx="1016000" cy="365125"/>
          </a:xfrm>
          <a:prstGeom prst="rect">
            <a:avLst/>
          </a:prstGeom>
        </p:spPr>
        <p:txBody>
          <a:bodyPr vert="horz" lIns="0" tIns="0" rIns="0" bIns="0" anchor="b"/>
          <a:lstStyle>
            <a:lvl1pPr algn="r" eaLnBrk="1" latinLnBrk="0" hangingPunct="1">
              <a:defRPr kumimoji="0" sz="1200">
                <a:solidFill>
                  <a:schemeClr val="tx2">
                    <a:shade val="90000"/>
                  </a:schemeClr>
                </a:solidFill>
              </a:defRPr>
            </a:lvl1pPr>
          </a:lstStyle>
          <a:p>
            <a:fld id="{4121910E-EDBC-4653-ABC0-CAF0B9AFF52A}" type="slidenum">
              <a:rPr lang="ru-RU" smtClean="0"/>
              <a:t>‹#›</a:t>
            </a:fld>
            <a:endParaRPr lang="ru-RU"/>
          </a:p>
        </p:txBody>
      </p:sp>
      <p:grpSp>
        <p:nvGrpSpPr>
          <p:cNvPr id="2" name="Group 1"/>
          <p:cNvGrpSpPr/>
          <p:nvPr/>
        </p:nvGrpSpPr>
        <p:grpSpPr>
          <a:xfrm>
            <a:off x="-25356" y="202408"/>
            <a:ext cx="12240731" cy="649224"/>
            <a:chOff x="-19045" y="216550"/>
            <a:chExt cx="9180548" cy="649224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 rot="21435692">
              <a:off x="-19045" y="216550"/>
              <a:ext cx="9163050" cy="649224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966"/>
                </a:cxn>
                <a:cxn ang="0">
                  <a:pos x="1608" y="282"/>
                </a:cxn>
                <a:cxn ang="0">
                  <a:pos x="4110" y="1008"/>
                </a:cxn>
                <a:cxn ang="0">
                  <a:pos x="5772" y="0"/>
                </a:cxn>
              </a:cxnLst>
              <a:rect l="0" t="0" r="0" b="0"/>
              <a:pathLst>
                <a:path w="5772" h="1055">
                  <a:moveTo>
                    <a:pt x="0" y="966"/>
                  </a:moveTo>
                  <a:cubicBezTo>
                    <a:pt x="282" y="738"/>
                    <a:pt x="923" y="275"/>
                    <a:pt x="1608" y="282"/>
                  </a:cubicBezTo>
                  <a:cubicBezTo>
                    <a:pt x="2293" y="289"/>
                    <a:pt x="3416" y="1055"/>
                    <a:pt x="4110" y="1008"/>
                  </a:cubicBezTo>
                  <a:cubicBezTo>
                    <a:pt x="4804" y="961"/>
                    <a:pt x="5426" y="210"/>
                    <a:pt x="5772" y="0"/>
                  </a:cubicBezTo>
                </a:path>
              </a:pathLst>
            </a:custGeom>
            <a:noFill/>
            <a:ln w="10795" cap="flat" cmpd="sng" algn="ctr">
              <a:gradFill>
                <a:gsLst>
                  <a:gs pos="74000">
                    <a:schemeClr val="accent3">
                      <a:shade val="75000"/>
                    </a:schemeClr>
                  </a:gs>
                  <a:gs pos="86000">
                    <a:schemeClr val="tx1">
                      <a:alpha val="29000"/>
                    </a:schemeClr>
                  </a:gs>
                  <a:gs pos="16000">
                    <a:schemeClr val="accent2">
                      <a:shade val="75000"/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  <p:sp>
          <p:nvSpPr>
            <p:cNvPr id="13" name="Freeform 12"/>
            <p:cNvSpPr>
              <a:spLocks/>
            </p:cNvSpPr>
            <p:nvPr/>
          </p:nvSpPr>
          <p:spPr bwMode="auto">
            <a:xfrm rot="21435692">
              <a:off x="-14309" y="290003"/>
              <a:ext cx="9175812" cy="530352"/>
            </a:xfrm>
            <a:custGeom>
              <a:avLst>
                <a:gd name="A1" fmla="val 0"/>
                <a:gd name="A2" fmla="val 0"/>
                <a:gd name="A3" fmla="val 0"/>
                <a:gd name="A4" fmla="val 0"/>
                <a:gd name="A5" fmla="val 0"/>
                <a:gd name="A6" fmla="val 0"/>
                <a:gd name="A7" fmla="val 0"/>
                <a:gd name="A8" fmla="val 0"/>
              </a:avLst>
              <a:gdLst/>
              <a:ahLst/>
              <a:cxnLst>
                <a:cxn ang="0">
                  <a:pos x="0" y="732"/>
                </a:cxn>
                <a:cxn ang="0">
                  <a:pos x="1638" y="228"/>
                </a:cxn>
                <a:cxn ang="0">
                  <a:pos x="4122" y="816"/>
                </a:cxn>
                <a:cxn ang="0">
                  <a:pos x="5766" y="0"/>
                </a:cxn>
              </a:cxnLst>
              <a:rect l="0" t="0" r="0" b="0"/>
              <a:pathLst>
                <a:path w="5766" h="854">
                  <a:moveTo>
                    <a:pt x="0" y="732"/>
                  </a:moveTo>
                  <a:cubicBezTo>
                    <a:pt x="273" y="647"/>
                    <a:pt x="951" y="214"/>
                    <a:pt x="1638" y="228"/>
                  </a:cubicBezTo>
                  <a:cubicBezTo>
                    <a:pt x="2325" y="242"/>
                    <a:pt x="3434" y="854"/>
                    <a:pt x="4122" y="816"/>
                  </a:cubicBezTo>
                  <a:cubicBezTo>
                    <a:pt x="4810" y="778"/>
                    <a:pt x="5424" y="170"/>
                    <a:pt x="5766" y="0"/>
                  </a:cubicBezTo>
                </a:path>
              </a:pathLst>
            </a:custGeom>
            <a:noFill/>
            <a:ln w="9525" cap="flat" cmpd="sng" algn="ctr">
              <a:gradFill>
                <a:gsLst>
                  <a:gs pos="74000">
                    <a:schemeClr val="accent4"/>
                  </a:gs>
                  <a:gs pos="44000">
                    <a:schemeClr val="accent1"/>
                  </a:gs>
                  <a:gs pos="33000">
                    <a:schemeClr val="accent2">
                      <a:alpha val="56000"/>
                    </a:schemeClr>
                  </a:gs>
                </a:gsLst>
                <a:lin ang="5400000" scaled="1"/>
              </a:gradFill>
              <a:prstDash val="solid"/>
              <a:round/>
              <a:headEnd type="none" w="med" len="med"/>
              <a:tailEnd type="none" w="med" len="med"/>
            </a:ln>
            <a:effectLst/>
          </p:spPr>
          <p:txBody>
            <a:bodyPr vert="horz" wrap="square" lIns="91440" tIns="45720" rIns="91440" bIns="45720" anchor="t" compatLnSpc="1"/>
            <a:lstStyle/>
            <a:p>
              <a:endParaRPr kumimoji="0" lang="en-US"/>
            </a:p>
          </p:txBody>
        </p:sp>
      </p:grp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33" r:id="rId1"/>
    <p:sldLayoutId id="2147483734" r:id="rId2"/>
    <p:sldLayoutId id="2147483735" r:id="rId3"/>
    <p:sldLayoutId id="2147483736" r:id="rId4"/>
    <p:sldLayoutId id="2147483737" r:id="rId5"/>
    <p:sldLayoutId id="2147483738" r:id="rId6"/>
    <p:sldLayoutId id="2147483739" r:id="rId7"/>
    <p:sldLayoutId id="2147483740" r:id="rId8"/>
    <p:sldLayoutId id="2147483741" r:id="rId9"/>
    <p:sldLayoutId id="2147483742" r:id="rId10"/>
    <p:sldLayoutId id="2147483743" r:id="rId11"/>
  </p:sldLayoutIdLst>
  <p:txStyles>
    <p:titleStyle>
      <a:lvl1pPr algn="l" rtl="0" eaLnBrk="1" latinLnBrk="0" hangingPunct="1">
        <a:spcBef>
          <a:spcPct val="0"/>
        </a:spcBef>
        <a:buNone/>
        <a:defRPr kumimoji="0" sz="5000" b="0" kern="1200">
          <a:ln>
            <a:noFill/>
          </a:ln>
          <a:solidFill>
            <a:schemeClr val="tx2"/>
          </a:solidFill>
          <a:effectLst/>
          <a:latin typeface="+mj-lt"/>
          <a:ea typeface="+mj-ea"/>
          <a:cs typeface="+mj-cs"/>
        </a:defRPr>
      </a:lvl1pPr>
    </p:titleStyle>
    <p:bodyStyle>
      <a:lvl1pPr marL="274320" indent="-274320" algn="l" rtl="0" eaLnBrk="1" latinLnBrk="0" hangingPunct="1">
        <a:spcBef>
          <a:spcPct val="20000"/>
        </a:spcBef>
        <a:buClr>
          <a:schemeClr val="accent3"/>
        </a:buClr>
        <a:buSzPct val="95000"/>
        <a:buFont typeface="Wingdings 2"/>
        <a:buChar char="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46888" algn="l" rtl="0" eaLnBrk="1" latinLnBrk="0" hangingPunct="1">
        <a:spcBef>
          <a:spcPct val="20000"/>
        </a:spcBef>
        <a:buClr>
          <a:schemeClr val="accent1"/>
        </a:buClr>
        <a:buSzPct val="85000"/>
        <a:buFont typeface="Wingdings 2"/>
        <a:buChar char="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46888" algn="l" rtl="0" eaLnBrk="1" latinLnBrk="0" hangingPunct="1">
        <a:spcBef>
          <a:spcPct val="20000"/>
        </a:spcBef>
        <a:buClr>
          <a:schemeClr val="accent2"/>
        </a:buClr>
        <a:buSzPct val="70000"/>
        <a:buFont typeface="Wingdings 2"/>
        <a:buChar char="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3pPr>
      <a:lvl4pPr marL="1188720" indent="-210312" algn="l" rtl="0" eaLnBrk="1" latinLnBrk="0" hangingPunct="1">
        <a:spcBef>
          <a:spcPct val="20000"/>
        </a:spcBef>
        <a:buClr>
          <a:schemeClr val="accent3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463040" indent="-210312" algn="l" rtl="0" eaLnBrk="1" latinLnBrk="0" hangingPunct="1">
        <a:spcBef>
          <a:spcPct val="20000"/>
        </a:spcBef>
        <a:buClr>
          <a:schemeClr val="accent4"/>
        </a:buClr>
        <a:buSzPct val="65000"/>
        <a:buFont typeface="Wingdings 2"/>
        <a:buChar char="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37360" indent="-210312" algn="l" rtl="0" eaLnBrk="1" latinLnBrk="0" hangingPunct="1">
        <a:spcBef>
          <a:spcPct val="20000"/>
        </a:spcBef>
        <a:buClr>
          <a:schemeClr val="accent5"/>
        </a:buClr>
        <a:buSzPct val="80000"/>
        <a:buFont typeface="Wingdings 2"/>
        <a:buChar char="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20240" indent="-182880" algn="l" rtl="0" eaLnBrk="1" latinLnBrk="0" hangingPunct="1">
        <a:spcBef>
          <a:spcPct val="20000"/>
        </a:spcBef>
        <a:buClr>
          <a:schemeClr val="accent6"/>
        </a:buClr>
        <a:buSzPct val="80000"/>
        <a:buFont typeface="Wingdings 2"/>
        <a:buChar char=""/>
        <a:defRPr kumimoji="0" sz="16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194560" indent="-182880" algn="l" rtl="0" eaLnBrk="1" latinLnBrk="0" hangingPunct="1">
        <a:spcBef>
          <a:spcPct val="20000"/>
        </a:spcBef>
        <a:buClr>
          <a:schemeClr val="tx2"/>
        </a:buClr>
        <a:buChar char="•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2468880" indent="-182880" algn="l" rtl="0" eaLnBrk="1" latinLnBrk="0" hangingPunct="1">
        <a:spcBef>
          <a:spcPct val="20000"/>
        </a:spcBef>
        <a:buClr>
          <a:schemeClr val="tx2"/>
        </a:buClr>
        <a:buFontTx/>
        <a:buChar char="•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chart" Target="../charts/chart3.xml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chart" Target="../charts/chart4.xml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chart" Target="../charts/chart5.xml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Прямоугольник 1"/>
          <p:cNvSpPr/>
          <p:nvPr/>
        </p:nvSpPr>
        <p:spPr>
          <a:xfrm>
            <a:off x="858953" y="1195660"/>
            <a:ext cx="9634194" cy="522244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Ежегодный доклад</a:t>
            </a:r>
            <a:r>
              <a:rPr lang="ru-RU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Уполномоченного по правам человека </a:t>
            </a:r>
            <a:br>
              <a:rPr lang="ru-RU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sz="28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Новосибирской </a:t>
            </a:r>
            <a:r>
              <a:rPr lang="ru-RU" sz="28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области</a:t>
            </a:r>
          </a:p>
          <a:p>
            <a:pPr algn="ctr"/>
            <a:endParaRPr lang="ru-RU" sz="2800" b="1" dirty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endParaRPr lang="ru-RU" sz="2800" b="1" dirty="0" smtClean="0">
              <a:solidFill>
                <a:srgbClr val="0020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sz="2000" b="1" dirty="0" smtClean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Целью </a:t>
            </a:r>
            <a:r>
              <a:rPr lang="ru-RU" sz="2000" b="1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доклада является привлечение внимания всех ветвей государственной власти и органов местного самоуправления, депутатов, судейского сообщества, правоохранительных структур, институтов гражданского общества к проблемам соблюдения прав и свобод человека и гражданина на территории области.</a:t>
            </a:r>
          </a:p>
          <a:p>
            <a:pPr algn="ctr"/>
            <a:endParaRPr lang="ru-RU" sz="2800" b="1" dirty="0"/>
          </a:p>
        </p:txBody>
      </p:sp>
      <p:pic>
        <p:nvPicPr>
          <p:cNvPr id="9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38551" y="677026"/>
            <a:ext cx="1929035" cy="1563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963398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38551" y="677026"/>
            <a:ext cx="1929035" cy="1563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620652" y="989815"/>
            <a:ext cx="6391373" cy="184665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0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Количество обращений граждан </a:t>
            </a:r>
            <a:br>
              <a:rPr lang="ru-RU" sz="20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0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к Уполномоченному по правам человека</a:t>
            </a:r>
            <a:br>
              <a:rPr lang="ru-RU" sz="20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sz="2000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в Новосибирской области в 2019 году </a:t>
            </a:r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b="1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endParaRPr lang="ru-RU" b="1" dirty="0" smtClean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ru-RU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(всего - 2194)</a:t>
            </a:r>
            <a:endParaRPr lang="ru-RU" dirty="0"/>
          </a:p>
        </p:txBody>
      </p:sp>
      <p:graphicFrame>
        <p:nvGraphicFramePr>
          <p:cNvPr id="10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947804321"/>
              </p:ext>
            </p:extLst>
          </p:nvPr>
        </p:nvGraphicFramePr>
        <p:xfrm>
          <a:off x="382195" y="2672282"/>
          <a:ext cx="9782036" cy="435205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25905354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669304" y="1432874"/>
            <a:ext cx="11142482" cy="47859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dirty="0" smtClean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Всего </a:t>
            </a:r>
            <a:r>
              <a:rPr lang="ru-RU" sz="2400" b="1" dirty="0">
                <a:solidFill>
                  <a:srgbClr val="FF33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 2014 - 2018 годы к Уполномоченному поступило 10 151 обращение</a:t>
            </a:r>
          </a:p>
          <a:p>
            <a:endParaRPr lang="ru-RU" b="1" dirty="0"/>
          </a:p>
          <a:p>
            <a:pPr algn="just">
              <a:lnSpc>
                <a:spcPct val="150000"/>
              </a:lnSpc>
            </a:pPr>
            <a:r>
              <a:rPr lang="ru-RU" b="1" dirty="0" smtClean="0"/>
              <a:t>	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2018 году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от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жителей города Новосибирска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поступило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1433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обращений (в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2017 году поступило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1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225 обращений). </a:t>
            </a:r>
          </a:p>
          <a:p>
            <a:pPr algn="just">
              <a:lnSpc>
                <a:spcPct val="150000"/>
              </a:lnSpc>
            </a:pPr>
            <a:r>
              <a:rPr lang="ru-RU" b="1" u="sng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Среди районов Новосибирской области больше всего поступило обращений из:</a:t>
            </a: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Новосибирского (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101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), </a:t>
            </a:r>
            <a:r>
              <a:rPr lang="ru-RU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Тогучинского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53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), Убинского (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37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), Куйбышевского (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27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), </a:t>
            </a:r>
            <a:r>
              <a:rPr lang="ru-RU" dirty="0" err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Купинского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42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 районов области.</a:t>
            </a:r>
          </a:p>
          <a:p>
            <a:pPr algn="just">
              <a:lnSpc>
                <a:spcPct val="150000"/>
              </a:lnSpc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Количество обращений из иностранных государств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–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9.</a:t>
            </a:r>
          </a:p>
          <a:p>
            <a:pPr algn="just">
              <a:lnSpc>
                <a:spcPct val="150000"/>
              </a:lnSpc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Количество обращений, поступивших к Уполномоченному из других субъектов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Российской Федерации,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составило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81 обращение </a:t>
            </a:r>
            <a:endParaRPr lang="ru-RU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Коллективных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обращений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поступило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57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из них подписано пятью и более лицами –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23. </a:t>
            </a:r>
          </a:p>
          <a:p>
            <a:pPr algn="just"/>
            <a:endParaRPr lang="ru-RU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606409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3048000" y="938809"/>
            <a:ext cx="6096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ru-RU" b="1" dirty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133004" y="1271847"/>
            <a:ext cx="11386551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lnSpc>
                <a:spcPct val="150000"/>
              </a:lnSpc>
              <a:spcAft>
                <a:spcPts val="0"/>
              </a:spcAft>
            </a:pPr>
            <a:r>
              <a:rPr lang="ru-RU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 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За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период работы Уполномоченного было посещено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28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районов Новосибирской области,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проведены проверки во всех исправительных учреждениях области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5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2018 году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личный приём граждан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аппарате Уполномоченного по правам человека в Новосибирской области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был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проведён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104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раза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в том числе было проведено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17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совместных приёмов с органами власти и общественными организациями,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14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выездных приёмов, в том числе в местах лишения свободы –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указанных приёмах было принято 578 человек или 26,34 %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от общего количества обращений.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сравнении с 2017 годом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количество граждан, обратившихся на личный приём, увеличилось 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153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308 случаях вопрос был решён в ходе приёма.</a:t>
            </a: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Всего 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 результатам рассмотрения всех поступивших в адрес Уполномоченного обращений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2018 году были положительно решены вопросы в 861 случае, что составляет 39,24 % от общего числа обращений (2194).</a:t>
            </a: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49689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509094" y="677026"/>
            <a:ext cx="1458492" cy="118231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7" name="Прямоугольник 6"/>
          <p:cNvSpPr/>
          <p:nvPr/>
        </p:nvSpPr>
        <p:spPr>
          <a:xfrm>
            <a:off x="612742" y="474345"/>
            <a:ext cx="1050146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50215" algn="just">
              <a:lnSpc>
                <a:spcPct val="150000"/>
              </a:lnSpc>
              <a:spcAft>
                <a:spcPts val="0"/>
              </a:spcAft>
            </a:pPr>
            <a:endParaRPr lang="ru-RU" b="1" dirty="0">
              <a:latin typeface="Times New Roman" panose="02020603050405020304" pitchFamily="18" charset="0"/>
              <a:ea typeface="Calibri" panose="020F0502020204030204" pitchFamily="34" charset="0"/>
            </a:endParaRPr>
          </a:p>
          <a:p>
            <a:pPr indent="450215" algn="just">
              <a:lnSpc>
                <a:spcPct val="150000"/>
              </a:lnSpc>
              <a:spcAft>
                <a:spcPts val="0"/>
              </a:spcAft>
            </a:pPr>
            <a:r>
              <a:rPr lang="ru-RU" sz="2000" b="1" dirty="0" smtClean="0">
                <a:latin typeface="Times New Roman" panose="02020603050405020304" pitchFamily="18" charset="0"/>
                <a:ea typeface="Calibri" panose="020F0502020204030204" pitchFamily="34" charset="0"/>
              </a:rPr>
              <a:t>                        </a:t>
            </a:r>
            <a:r>
              <a:rPr lang="ru-RU" sz="2400" b="1" dirty="0" smtClean="0">
                <a:latin typeface="Times New Roman" panose="02020603050405020304" pitchFamily="18" charset="0"/>
                <a:ea typeface="Calibri" panose="020F0502020204030204" pitchFamily="34" charset="0"/>
              </a:rPr>
              <a:t>Обращения </a:t>
            </a:r>
            <a:r>
              <a:rPr lang="ru-RU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граждан по </a:t>
            </a:r>
            <a:r>
              <a:rPr lang="ru-RU" sz="2400" b="1" dirty="0" smtClean="0">
                <a:latin typeface="Times New Roman" panose="02020603050405020304" pitchFamily="18" charset="0"/>
                <a:ea typeface="Calibri" panose="020F0502020204030204" pitchFamily="34" charset="0"/>
              </a:rPr>
              <a:t>характеру </a:t>
            </a:r>
            <a:r>
              <a:rPr lang="ru-RU" sz="2400" b="1" dirty="0">
                <a:latin typeface="Times New Roman" panose="02020603050405020304" pitchFamily="18" charset="0"/>
                <a:ea typeface="Calibri" panose="020F0502020204030204" pitchFamily="34" charset="0"/>
              </a:rPr>
              <a:t>их прав и свобод </a:t>
            </a:r>
            <a:r>
              <a:rPr lang="ru-RU" sz="2400" b="1" dirty="0" smtClean="0">
                <a:latin typeface="Times New Roman" panose="02020603050405020304" pitchFamily="18" charset="0"/>
                <a:ea typeface="Calibri" panose="020F0502020204030204" pitchFamily="34" charset="0"/>
              </a:rPr>
              <a:t> </a:t>
            </a:r>
            <a:endParaRPr lang="ru-RU" sz="2400" dirty="0"/>
          </a:p>
          <a:p>
            <a:pPr indent="450215" algn="just">
              <a:lnSpc>
                <a:spcPct val="150000"/>
              </a:lnSpc>
              <a:spcAft>
                <a:spcPts val="0"/>
              </a:spcAft>
            </a:pPr>
            <a:endParaRPr lang="ru-RU" dirty="0" smtClean="0">
              <a:latin typeface="Times New Roman" panose="02020603050405020304" pitchFamily="18" charset="0"/>
            </a:endParaRPr>
          </a:p>
        </p:txBody>
      </p:sp>
      <p:graphicFrame>
        <p:nvGraphicFramePr>
          <p:cNvPr id="5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072532673"/>
              </p:ext>
            </p:extLst>
          </p:nvPr>
        </p:nvGraphicFramePr>
        <p:xfrm>
          <a:off x="688157" y="1630837"/>
          <a:ext cx="10713937" cy="4821478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24365955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88624" y="677026"/>
            <a:ext cx="1478962" cy="11989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3189667" y="868079"/>
            <a:ext cx="6096000" cy="923330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ru-RU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Основные обращения граждан, </a:t>
            </a:r>
            <a:br>
              <a:rPr lang="ru-RU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ru-RU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связанные с нарушением социальных прав и свобод</a:t>
            </a:r>
            <a:r>
              <a:rPr lang="en-US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br>
              <a:rPr lang="en-US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b="1" dirty="0" smtClean="0">
                <a:solidFill>
                  <a:srgbClr val="9A2660"/>
                </a:solidFill>
                <a:latin typeface="Times New Roman" pitchFamily="18" charset="0"/>
                <a:cs typeface="Times New Roman" pitchFamily="18" charset="0"/>
              </a:rPr>
              <a:t>(</a:t>
            </a:r>
            <a:r>
              <a:rPr lang="ru-RU" b="1" dirty="0" smtClean="0">
                <a:solidFill>
                  <a:srgbClr val="9A2660"/>
                </a:solidFill>
                <a:latin typeface="Times New Roman" pitchFamily="18" charset="0"/>
                <a:cs typeface="Times New Roman" pitchFamily="18" charset="0"/>
              </a:rPr>
              <a:t> всего в указанной сфере поступило 1319 обращений </a:t>
            </a:r>
            <a:r>
              <a:rPr lang="en-US" b="1" dirty="0" smtClean="0">
                <a:solidFill>
                  <a:srgbClr val="9A2660"/>
                </a:solidFill>
                <a:latin typeface="Times New Roman" pitchFamily="18" charset="0"/>
                <a:cs typeface="Times New Roman" pitchFamily="18" charset="0"/>
              </a:rPr>
              <a:t>)</a:t>
            </a:r>
            <a:endParaRPr lang="ru-RU" dirty="0">
              <a:solidFill>
                <a:srgbClr val="9A266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856394718"/>
              </p:ext>
            </p:extLst>
          </p:nvPr>
        </p:nvGraphicFramePr>
        <p:xfrm>
          <a:off x="509047" y="1951347"/>
          <a:ext cx="11104776" cy="4788817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7923663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659876" y="886120"/>
            <a:ext cx="11034141" cy="25853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ru-RU" b="1" dirty="0"/>
              <a:t>Лидирующее место в социальной сфере </a:t>
            </a:r>
            <a:r>
              <a:rPr lang="ru-RU" b="1" dirty="0" smtClean="0"/>
              <a:t>занимают </a:t>
            </a:r>
            <a:r>
              <a:rPr lang="ru-RU" b="1" dirty="0"/>
              <a:t>проблемные вопросы в жилищной сфере</a:t>
            </a:r>
            <a:r>
              <a:rPr lang="ru-RU" dirty="0"/>
              <a:t> </a:t>
            </a:r>
            <a:r>
              <a:rPr lang="ru-RU" b="1" dirty="0"/>
              <a:t>(всего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605)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>
              <a:lnSpc>
                <a:spcPct val="200000"/>
              </a:lnSpc>
            </a:pPr>
            <a:r>
              <a:rPr lang="ru-RU" dirty="0"/>
              <a:t>- право на жилище </a:t>
            </a:r>
            <a:r>
              <a:rPr lang="ru-RU" b="1" dirty="0"/>
              <a:t>(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358)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>
              <a:lnSpc>
                <a:spcPct val="200000"/>
              </a:lnSpc>
            </a:pPr>
            <a:r>
              <a:rPr lang="ru-RU" dirty="0"/>
              <a:t> - несогласие с условиями проживания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(37)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>
              <a:lnSpc>
                <a:spcPct val="200000"/>
              </a:lnSpc>
            </a:pPr>
            <a:r>
              <a:rPr lang="ru-RU" dirty="0"/>
              <a:t>- обращения о нарушении прав граждан в жилищно-коммунальном хозяйстве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(210)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 </a:t>
            </a:r>
          </a:p>
        </p:txBody>
      </p:sp>
      <p:graphicFrame>
        <p:nvGraphicFramePr>
          <p:cNvPr id="4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59935619"/>
              </p:ext>
            </p:extLst>
          </p:nvPr>
        </p:nvGraphicFramePr>
        <p:xfrm>
          <a:off x="1404593" y="3471444"/>
          <a:ext cx="8305015" cy="308018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40901375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848413" y="1074655"/>
            <a:ext cx="11010508" cy="42473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200000"/>
              </a:lnSpc>
            </a:pPr>
            <a:r>
              <a:rPr lang="ru-RU" dirty="0" smtClean="0"/>
              <a:t>	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 вопросам реализации прав граждан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уголовно-исполнительной сфере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поступило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141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обращение,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уголовно-процессуальной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–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206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административно- процессуальной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–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59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>
              <a:lnSpc>
                <a:spcPct val="20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По вопросам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исполнительного производства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поступило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92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обращения,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гражданского судопроизводства 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–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169</a:t>
            </a: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200000"/>
              </a:lnSpc>
            </a:pPr>
            <a:r>
              <a:rPr lang="ru-RU" dirty="0"/>
              <a:t>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ru-RU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endParaRPr lang="ru-RU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Прямоугольник 2"/>
          <p:cNvSpPr/>
          <p:nvPr/>
        </p:nvSpPr>
        <p:spPr>
          <a:xfrm>
            <a:off x="994194" y="1963632"/>
            <a:ext cx="1061219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b="1" dirty="0"/>
              <a:t> </a:t>
            </a:r>
            <a:endParaRPr lang="ru-RU" dirty="0"/>
          </a:p>
        </p:txBody>
      </p:sp>
      <p:graphicFrame>
        <p:nvGraphicFramePr>
          <p:cNvPr id="7" name="Объект 3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410504999"/>
              </p:ext>
            </p:extLst>
          </p:nvPr>
        </p:nvGraphicFramePr>
        <p:xfrm>
          <a:off x="1404593" y="3110845"/>
          <a:ext cx="9389097" cy="361046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val="412995604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650449" y="-564401"/>
            <a:ext cx="10755984" cy="68326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  <a:spcAft>
                <a:spcPts val="0"/>
              </a:spcAft>
              <a:tabLst>
                <a:tab pos="2042160" algn="l"/>
              </a:tabLst>
            </a:pPr>
            <a:endParaRPr lang="ru-RU" b="1" dirty="0" smtClean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spcAft>
                <a:spcPts val="0"/>
              </a:spcAft>
              <a:tabLst>
                <a:tab pos="2042160" algn="l"/>
              </a:tabLst>
            </a:pPr>
            <a:endParaRPr lang="ru-RU" b="1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  <a:spcAft>
                <a:spcPts val="0"/>
              </a:spcAft>
              <a:tabLst>
                <a:tab pos="2042160" algn="l"/>
              </a:tabLst>
            </a:pPr>
            <a:endParaRPr lang="ru-RU" b="1" dirty="0" smtClean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b="1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sz="2000" b="1" dirty="0"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2018 году от адвокатов, родственников в интересах осуждённых и из мест лишения свободы поступило 280 обращений (4 адвоката, 91 – в интересах осуждённых,  185 – из мест лишения свободы).</a:t>
            </a:r>
            <a:endParaRPr lang="ru-RU" sz="2000" dirty="0" smtClean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50215" algn="just">
              <a:lnSpc>
                <a:spcPct val="150000"/>
              </a:lnSpc>
              <a:spcAft>
                <a:spcPts val="0"/>
              </a:spcAft>
            </a:pP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ru-RU" sz="2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450215" algn="just">
              <a:lnSpc>
                <a:spcPct val="150000"/>
              </a:lnSpc>
              <a:spcAft>
                <a:spcPts val="0"/>
              </a:spcAft>
            </a:pPr>
            <a:endParaRPr lang="ru-RU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800"/>
              </a:spcAft>
            </a:pPr>
            <a:r>
              <a:rPr lang="ru-RU" sz="20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Проблемам </a:t>
            </a:r>
            <a:r>
              <a:rPr lang="ru-RU" sz="2000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реализации и защиты прав и свобод осуждённых</a:t>
            </a:r>
            <a:r>
              <a:rPr lang="ru-RU" sz="20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 посвящён отдельный раздел доклада, </a:t>
            </a:r>
            <a:r>
              <a:rPr lang="ru-RU" sz="2000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включающий в себя 7 подразделов</a:t>
            </a:r>
            <a:r>
              <a:rPr lang="ru-RU" sz="20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, в том числе </a:t>
            </a:r>
            <a:r>
              <a:rPr lang="ru-RU" sz="2000" b="1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два новых</a:t>
            </a:r>
            <a:r>
              <a:rPr lang="ru-RU" sz="2000" dirty="0"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, раскрывающие проблемы оказания социальных услуг в местах ограничения и лишения свободы, а также обоснованности применения физической силы и специальных средств в отношении граждан, содержащихся в местах ограничения и лишения свободы.</a:t>
            </a:r>
            <a:endParaRPr lang="ru-RU" sz="2000" dirty="0"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589682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38551" y="677026"/>
            <a:ext cx="1929035" cy="1563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2251679" y="1340225"/>
            <a:ext cx="61561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400" b="1" dirty="0" smtClean="0">
                <a:latin typeface="Times New Roman" panose="02020603050405020304" pitchFamily="18" charset="0"/>
                <a:ea typeface="Calibri"/>
                <a:cs typeface="Times New Roman" panose="02020603050405020304" pitchFamily="18" charset="0"/>
              </a:rPr>
              <a:t>Обращения </a:t>
            </a:r>
            <a:r>
              <a:rPr lang="ru-RU" sz="2400" b="1" dirty="0">
                <a:latin typeface="Times New Roman" panose="02020603050405020304" pitchFamily="18" charset="0"/>
                <a:ea typeface="Calibri"/>
                <a:cs typeface="Times New Roman" panose="02020603050405020304" pitchFamily="18" charset="0"/>
              </a:rPr>
              <a:t>граждан </a:t>
            </a:r>
            <a:r>
              <a:rPr lang="ru-RU" sz="2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экономической сфере</a:t>
            </a:r>
            <a:endParaRPr lang="ru-RU" sz="2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811369" y="2274284"/>
            <a:ext cx="10534918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20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2018 году поступило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113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обращений, связанных с реализацией и защитой экономических прав,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произошло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увеличение таких обращений на 33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(в 2017 году поступило 79 обращений). </a:t>
            </a:r>
          </a:p>
          <a:p>
            <a:pPr>
              <a:lnSpc>
                <a:spcPct val="200000"/>
              </a:lnSpc>
            </a:pPr>
            <a:endParaRPr lang="ru-RU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200000"/>
              </a:lnSpc>
            </a:pP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вопросам реализации права на владение, пользование и распоряжение земельным участком поступило 34 обращения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реализации права на владение и распоряжение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частной собственностью – 14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права 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наследство – 15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свободу экономической деятельности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–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10. </a:t>
            </a:r>
          </a:p>
        </p:txBody>
      </p:sp>
    </p:spTree>
    <p:extLst>
      <p:ext uri="{BB962C8B-B14F-4D97-AF65-F5344CB8AC3E}">
        <p14:creationId xmlns:p14="http://schemas.microsoft.com/office/powerpoint/2010/main" val="41582761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735291" y="1131216"/>
            <a:ext cx="10726906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50000"/>
              </a:lnSpc>
            </a:pPr>
            <a:r>
              <a:rPr lang="ru-RU" b="1" dirty="0" smtClean="0"/>
              <a:t>	В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2018</a:t>
            </a:r>
            <a:r>
              <a:rPr lang="ru-RU" b="1" dirty="0"/>
              <a:t> году наблюдалось увеличение количества жалоб (на 190 жалоб или 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8,65</a:t>
            </a:r>
            <a:r>
              <a:rPr lang="ru-RU" b="1" dirty="0"/>
              <a:t> %) на нарушение прав и законных интересов граждан действиями (бездействием) органов власти или органов местного самоуправления (их должностными лицами) и иных должностных лиц (на 35 жалоб или на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1,59</a:t>
            </a:r>
            <a:r>
              <a:rPr lang="ru-RU" b="1" dirty="0"/>
              <a:t> %) в сравнении с 2017 годом.</a:t>
            </a:r>
            <a:endParaRPr lang="ru-RU" dirty="0"/>
          </a:p>
          <a:p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aphicFrame>
        <p:nvGraphicFramePr>
          <p:cNvPr id="4" name="Таблица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29085148"/>
              </p:ext>
            </p:extLst>
          </p:nvPr>
        </p:nvGraphicFramePr>
        <p:xfrm>
          <a:off x="1527141" y="3462358"/>
          <a:ext cx="8295966" cy="2366052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791904">
                  <a:extLst>
                    <a:ext uri="{9D8B030D-6E8A-4147-A177-3AD203B41FA5}">
                      <a16:colId xmlns:a16="http://schemas.microsoft.com/office/drawing/2014/main" xmlns="" val="905929835"/>
                    </a:ext>
                  </a:extLst>
                </a:gridCol>
                <a:gridCol w="2752031">
                  <a:extLst>
                    <a:ext uri="{9D8B030D-6E8A-4147-A177-3AD203B41FA5}">
                      <a16:colId xmlns:a16="http://schemas.microsoft.com/office/drawing/2014/main" xmlns="" val="3859510717"/>
                    </a:ext>
                  </a:extLst>
                </a:gridCol>
                <a:gridCol w="2752031">
                  <a:extLst>
                    <a:ext uri="{9D8B030D-6E8A-4147-A177-3AD203B41FA5}">
                      <a16:colId xmlns:a16="http://schemas.microsoft.com/office/drawing/2014/main" xmlns="" val="1302933274"/>
                    </a:ext>
                  </a:extLst>
                </a:gridCol>
              </a:tblGrid>
              <a:tr h="587533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solidFill>
                            <a:srgbClr val="002060"/>
                          </a:solidFill>
                          <a:effectLst/>
                        </a:rPr>
                        <a:t> </a:t>
                      </a:r>
                      <a:endParaRPr lang="ru-RU" sz="1100" dirty="0">
                        <a:solidFill>
                          <a:srgbClr val="00206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400" dirty="0">
                          <a:solidFill>
                            <a:srgbClr val="7030A0"/>
                          </a:solidFill>
                          <a:effectLst/>
                        </a:rPr>
                        <a:t>2017 год </a:t>
                      </a: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solidFill>
                            <a:srgbClr val="002060"/>
                          </a:solidFill>
                          <a:effectLst/>
                        </a:rPr>
                        <a:t> </a:t>
                      </a:r>
                      <a:endParaRPr lang="ru-RU" sz="1100" dirty="0">
                        <a:solidFill>
                          <a:srgbClr val="00206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400" dirty="0">
                          <a:solidFill>
                            <a:srgbClr val="002060"/>
                          </a:solidFill>
                          <a:effectLst/>
                        </a:rPr>
                        <a:t>2018 год </a:t>
                      </a:r>
                    </a:p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solidFill>
                            <a:srgbClr val="002060"/>
                          </a:solidFill>
                          <a:effectLst/>
                        </a:rPr>
                        <a:t> </a:t>
                      </a:r>
                      <a:endParaRPr lang="ru-RU" sz="1100" dirty="0">
                        <a:solidFill>
                          <a:srgbClr val="00206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863968088"/>
                  </a:ext>
                </a:extLst>
              </a:tr>
              <a:tr h="1139232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600" dirty="0">
                          <a:solidFill>
                            <a:srgbClr val="C00000"/>
                          </a:solidFill>
                          <a:effectLst/>
                        </a:rPr>
                        <a:t>Жалобы на органы власти, органы местного самоуправления, должностных лиц</a:t>
                      </a:r>
                      <a:endParaRPr lang="ru-RU" sz="1600" dirty="0">
                        <a:solidFill>
                          <a:srgbClr val="C0000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000" b="1" i="0" dirty="0">
                          <a:solidFill>
                            <a:srgbClr val="7030A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1192 </a:t>
                      </a:r>
                      <a:endParaRPr lang="ru-RU" sz="2000" b="1" i="0" dirty="0">
                        <a:solidFill>
                          <a:srgbClr val="7030A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000" b="1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1382</a:t>
                      </a:r>
                      <a:endParaRPr lang="ru-RU" sz="2000" b="1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1624885"/>
                  </a:ext>
                </a:extLst>
              </a:tr>
              <a:tr h="455693">
                <a:tc>
                  <a:txBody>
                    <a:bodyPr/>
                    <a:lstStyle/>
                    <a:p>
                      <a:pPr algn="just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600" dirty="0">
                          <a:solidFill>
                            <a:srgbClr val="002060"/>
                          </a:solidFill>
                          <a:effectLst/>
                        </a:rPr>
                        <a:t>Жалобы на иных должностных лиц</a:t>
                      </a:r>
                      <a:endParaRPr lang="ru-RU" sz="1600" dirty="0">
                        <a:solidFill>
                          <a:srgbClr val="002060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000" b="1" i="0" dirty="0">
                          <a:solidFill>
                            <a:srgbClr val="7030A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395</a:t>
                      </a:r>
                      <a:r>
                        <a:rPr lang="ru-RU" sz="2000" b="1" i="0" dirty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 </a:t>
                      </a:r>
                      <a:endParaRPr lang="ru-RU" sz="2000" b="1" i="0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2000" b="1" dirty="0" smtClean="0">
                          <a:solidFill>
                            <a:srgbClr val="002060"/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430</a:t>
                      </a:r>
                      <a:endParaRPr lang="ru-RU" sz="2000" b="1" dirty="0">
                        <a:solidFill>
                          <a:srgbClr val="002060"/>
                        </a:solidFill>
                        <a:effectLst/>
                        <a:latin typeface="Times New Roman" panose="020206030504050203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accent1">
                        <a:alpha val="32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96404520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5558338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76995" y="677026"/>
            <a:ext cx="1490591" cy="12083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047741" y="730362"/>
            <a:ext cx="7817475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1036948" y="1725105"/>
            <a:ext cx="9907572" cy="498598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b="1" dirty="0" smtClean="0">
              <a:solidFill>
                <a:srgbClr val="0000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r>
              <a:rPr lang="ru-RU" sz="2000" b="1" dirty="0" smtClean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Сотрудниками </a:t>
            </a:r>
            <a:r>
              <a:rPr lang="ru-RU" sz="2000" b="1" dirty="0">
                <a:solidFill>
                  <a:srgbClr val="0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аппарата продолжена работа по выпуску информационных материалов, вошедших в серию «Библиотека Уполномоченного по правам человека в Новосибирской области», </a:t>
            </a: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в виде памяток для граждан</a:t>
            </a:r>
            <a:r>
              <a:rPr lang="ru-RU" sz="2000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 </a:t>
            </a:r>
            <a:endParaRPr lang="ru-RU" sz="2000" dirty="0" smtClean="0">
              <a:solidFill>
                <a:srgbClr val="C00000"/>
              </a:solidFill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r>
              <a:rPr lang="ru-RU" sz="2000" dirty="0" smtClean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На </a:t>
            </a:r>
            <a:r>
              <a:rPr lang="ru-RU" sz="2000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сегодняшний момент их </a:t>
            </a:r>
            <a:r>
              <a:rPr lang="ru-RU" sz="2000" b="1" dirty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50</a:t>
            </a:r>
            <a:r>
              <a:rPr lang="ru-RU" sz="2000" b="1" dirty="0" smtClean="0">
                <a:solidFill>
                  <a:srgbClr val="C00000"/>
                </a:solidFill>
                <a:latin typeface="Times New Roman" panose="02020603050405020304" pitchFamily="18" charset="0"/>
                <a:ea typeface="Calibri" panose="020F0502020204030204" pitchFamily="34" charset="0"/>
                <a:cs typeface="Times New Roman" panose="02020603050405020304" pitchFamily="18" charset="0"/>
              </a:rPr>
              <a:t>.</a:t>
            </a: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sz="2000" b="1" dirty="0">
              <a:solidFill>
                <a:srgbClr val="0000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</a:pP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Проложена совместная работа с газетой «Ведомости Законодательного Собрания Новосибирской области» над информационным проектом для граждан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«ИМЕЕТЕ ПРАВО».</a:t>
            </a:r>
            <a:r>
              <a:rPr lang="ru-RU" sz="2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2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Количество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опубликованных материалов, начиная с 2014 года – 97 (в том числе 21 материал в 2018 году, 8 – в 2019 году).</a:t>
            </a:r>
            <a:endParaRPr lang="ru-RU" sz="2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indent="449580" algn="just">
              <a:lnSpc>
                <a:spcPct val="150000"/>
              </a:lnSpc>
              <a:spcAft>
                <a:spcPts val="0"/>
              </a:spcAft>
            </a:pPr>
            <a:endParaRPr lang="ru-RU" sz="1400" dirty="0">
              <a:solidFill>
                <a:srgbClr val="000000"/>
              </a:solidFill>
              <a:effectLst/>
              <a:latin typeface="Times New Roman" panose="02020603050405020304" pitchFamily="18" charset="0"/>
              <a:ea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18431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38551" y="677026"/>
            <a:ext cx="1929035" cy="1563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Прямоугольник 2"/>
          <p:cNvSpPr/>
          <p:nvPr/>
        </p:nvSpPr>
        <p:spPr>
          <a:xfrm>
            <a:off x="2459865" y="677026"/>
            <a:ext cx="6993228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2400" b="1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Правовое информирование граждан</a:t>
            </a:r>
            <a:endParaRPr lang="ru-RU" sz="2400" dirty="0"/>
          </a:p>
        </p:txBody>
      </p:sp>
      <p:sp>
        <p:nvSpPr>
          <p:cNvPr id="4" name="Прямоугольник 3"/>
          <p:cNvSpPr/>
          <p:nvPr/>
        </p:nvSpPr>
        <p:spPr>
          <a:xfrm>
            <a:off x="301658" y="1498863"/>
            <a:ext cx="12589756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В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2018 году на </a:t>
            </a:r>
            <a:r>
              <a:rPr lang="ru-RU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интернет-ресурсах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омбудсмена было размещено 3840 новостных </a:t>
            </a:r>
            <a:endParaRPr lang="ru-RU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информационных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материалов (всего с начала работы института – 12736 материалов).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Более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600 студентов и школьников города Новосибирска встретились с омбудсменом </a:t>
            </a:r>
            <a:endParaRPr lang="ru-RU" b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и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сотрудниками </a:t>
            </a: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аппарата в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декабре 2018 года</a:t>
            </a:r>
            <a:r>
              <a:rPr lang="ru-RU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на Едином уроке «Права человека». </a:t>
            </a:r>
          </a:p>
          <a:p>
            <a:pPr algn="just">
              <a:lnSpc>
                <a:spcPct val="15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В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декабре были прочитаны лекции студентам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восьми ВУЗов и проведены тематические уроки </a:t>
            </a:r>
            <a:endParaRPr lang="ru-RU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для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учащихся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двух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школ города Новосибирска. 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Данная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практика была продолжена и в 2019 году, по состоянию на 30.05.2019 лекции были проведены </a:t>
            </a:r>
            <a:endParaRPr lang="ru-RU" b="1" dirty="0" smtClean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для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более чем 400 студентов</a:t>
            </a:r>
            <a:r>
              <a:rPr lang="ru-RU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>
              <a:lnSpc>
                <a:spcPct val="150000"/>
              </a:lnSpc>
            </a:pP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В 2018 году </a:t>
            </a: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практику в государственном органе Новосибирской области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прошли 33 студента.</a:t>
            </a:r>
            <a:endParaRPr lang="ru-RU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Продолжена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практика подписания соглашений о взаимодействии и сотрудничестве в области признания, </a:t>
            </a:r>
            <a:endParaRPr lang="ru-RU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соблюдения </a:t>
            </a:r>
            <a:r>
              <a:rPr lang="ru-RU" dirty="0">
                <a:latin typeface="Times New Roman" panose="02020603050405020304" pitchFamily="18" charset="0"/>
                <a:cs typeface="Times New Roman" panose="02020603050405020304" pitchFamily="18" charset="0"/>
              </a:rPr>
              <a:t>и защиты прав и свобод человека и гражданина. </a:t>
            </a:r>
            <a:endParaRPr lang="ru-RU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Всего </a:t>
            </a:r>
            <a:r>
              <a:rPr lang="ru-RU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за 2014-2018 годы подписано </a:t>
            </a:r>
            <a:r>
              <a:rPr lang="ru-RU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40 таких Соглашений.</a:t>
            </a:r>
            <a:endParaRPr lang="ru-RU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endParaRPr lang="ru-RU" sz="1600" dirty="0"/>
          </a:p>
        </p:txBody>
      </p:sp>
    </p:spTree>
    <p:extLst>
      <p:ext uri="{BB962C8B-B14F-4D97-AF65-F5344CB8AC3E}">
        <p14:creationId xmlns:p14="http://schemas.microsoft.com/office/powerpoint/2010/main" val="41291250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279306" y="677026"/>
            <a:ext cx="1688280" cy="136859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074655" y="2045616"/>
            <a:ext cx="9483365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>
              <a:lnSpc>
                <a:spcPct val="150000"/>
              </a:lnSpc>
            </a:pPr>
            <a:r>
              <a:rPr lang="ru-RU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sz="2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тексте доклада указаны конкретные факты нарушений прав человека на территории области, обозначены проблемные вопросы. Выражаю надежду, что они будут внимательно рассмотрены и соответствующие меры будут приняты. </a:t>
            </a:r>
          </a:p>
          <a:p>
            <a:pPr algn="just">
              <a:lnSpc>
                <a:spcPct val="150000"/>
              </a:lnSpc>
            </a:pPr>
            <a:r>
              <a:rPr lang="ru-RU" sz="2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</a:p>
          <a:p>
            <a:pPr algn="just">
              <a:lnSpc>
                <a:spcPct val="150000"/>
              </a:lnSpc>
            </a:pP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r>
              <a:rPr lang="ru-RU" sz="2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Выражаю </a:t>
            </a:r>
            <a:r>
              <a:rPr lang="ru-RU" sz="2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признательность всем, кто был неравнодушен к проблемам жителей региона и активно участвовал в работе, направленной на защиту и восстановление прав граждан, улучшение ситуации с соблюдением прав и свобод граждан на территории области. </a:t>
            </a:r>
          </a:p>
          <a:p>
            <a:endParaRPr lang="ru-RU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6795286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38551" y="677026"/>
            <a:ext cx="1929035" cy="15637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1857080" y="2421352"/>
            <a:ext cx="7957550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endParaRPr lang="ru-RU" sz="35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ru-RU" sz="35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Спасибо за внимание!</a:t>
            </a:r>
            <a:endParaRPr lang="ru-RU" sz="35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Прямоугольник 3"/>
          <p:cNvSpPr/>
          <p:nvPr/>
        </p:nvSpPr>
        <p:spPr>
          <a:xfrm>
            <a:off x="11689236" y="4336330"/>
            <a:ext cx="169683" cy="203132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endParaRPr lang="ru-RU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ru-RU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r"/>
            <a:endParaRPr lang="ru-RU" b="1" i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161898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Поток">
  <a:themeElements>
    <a:clrScheme name="Волна">
      <a:dk1>
        <a:sysClr val="windowText" lastClr="000000"/>
      </a:dk1>
      <a:lt1>
        <a:sysClr val="window" lastClr="FFFFFF"/>
      </a:lt1>
      <a:dk2>
        <a:srgbClr val="073E87"/>
      </a:dk2>
      <a:lt2>
        <a:srgbClr val="C6E7FC"/>
      </a:lt2>
      <a:accent1>
        <a:srgbClr val="31B6FD"/>
      </a:accent1>
      <a:accent2>
        <a:srgbClr val="4584D3"/>
      </a:accent2>
      <a:accent3>
        <a:srgbClr val="5BD078"/>
      </a:accent3>
      <a:accent4>
        <a:srgbClr val="A5D028"/>
      </a:accent4>
      <a:accent5>
        <a:srgbClr val="F5C040"/>
      </a:accent5>
      <a:accent6>
        <a:srgbClr val="05E0DB"/>
      </a:accent6>
      <a:hlink>
        <a:srgbClr val="0080FF"/>
      </a:hlink>
      <a:folHlink>
        <a:srgbClr val="5EAEFF"/>
      </a:folHlink>
    </a:clrScheme>
    <a:fontScheme name="Поток">
      <a:majorFont>
        <a:latin typeface="Calibri"/>
        <a:ea typeface=""/>
        <a:cs typeface=""/>
        <a:font script="Jpan" typeface="ＭＳ Ｐゴシック"/>
        <a:font script="Hang" typeface="HY중고딕"/>
        <a:font script="Hans" typeface="隶书"/>
        <a:font script="Hant" typeface="微軟正黑體"/>
        <a:font script="Arab" typeface="Traditional Arabic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Constantia"/>
        <a:ea typeface=""/>
        <a:cs typeface=""/>
        <a:font script="Jpan" typeface="HGP明朝E"/>
        <a:font script="Hang" typeface="HY신명조"/>
        <a:font script="Hans" typeface="宋体"/>
        <a:font script="Hant" typeface="新細明體"/>
        <a:font script="Arab" typeface="Majalla UI"/>
        <a:font script="Hebr" typeface="David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Поток">
      <a:fillStyleLst>
        <a:solidFill>
          <a:schemeClr val="phClr"/>
        </a:solidFill>
        <a:gradFill rotWithShape="1">
          <a:gsLst>
            <a:gs pos="0">
              <a:schemeClr val="phClr">
                <a:tint val="70000"/>
                <a:satMod val="130000"/>
              </a:schemeClr>
            </a:gs>
            <a:gs pos="43000">
              <a:schemeClr val="phClr">
                <a:tint val="44000"/>
                <a:satMod val="165000"/>
              </a:schemeClr>
            </a:gs>
            <a:gs pos="93000">
              <a:schemeClr val="phClr">
                <a:tint val="15000"/>
                <a:satMod val="165000"/>
              </a:schemeClr>
            </a:gs>
            <a:gs pos="100000">
              <a:schemeClr val="phClr">
                <a:tint val="5000"/>
                <a:satMod val="250000"/>
              </a:schemeClr>
            </a:gs>
          </a:gsLst>
          <a:path path="circle">
            <a:fillToRect l="50000" t="130000" r="50000" b="-30000"/>
          </a:path>
        </a:gradFill>
        <a:gradFill rotWithShape="1">
          <a:gsLst>
            <a:gs pos="0">
              <a:schemeClr val="phClr">
                <a:tint val="98000"/>
                <a:shade val="25000"/>
                <a:satMod val="250000"/>
              </a:schemeClr>
            </a:gs>
            <a:gs pos="68000">
              <a:schemeClr val="phClr">
                <a:tint val="86000"/>
                <a:satMod val="115000"/>
              </a:schemeClr>
            </a:gs>
            <a:gs pos="100000">
              <a:schemeClr val="phClr">
                <a:tint val="50000"/>
                <a:satMod val="150000"/>
              </a:schemeClr>
            </a:gs>
          </a:gsLst>
          <a:path path="circle">
            <a:fillToRect l="50000" t="130000" r="50000" b="-30000"/>
          </a:path>
        </a:gradFill>
      </a:fillStyleLst>
      <a:lnStyleLst>
        <a:ln w="9525" cap="flat" cmpd="sng" algn="ctr">
          <a:solidFill>
            <a:schemeClr val="phClr">
              <a:shade val="50000"/>
              <a:satMod val="103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</a:effectStyle>
        <a:effectStyle>
          <a:effectLst>
            <a:outerShdw blurRad="57150" dist="38100" dir="5400000" algn="ctr" rotWithShape="0">
              <a:schemeClr val="phClr">
                <a:shade val="9000"/>
                <a:alpha val="48000"/>
                <a:satMod val="105000"/>
              </a:schemeClr>
            </a:outerShdw>
          </a:effectLst>
          <a:scene3d>
            <a:camera prst="orthographicFront">
              <a:rot lat="0" lon="0" rev="0"/>
            </a:camera>
            <a:lightRig rig="glow" dir="tl">
              <a:rot lat="0" lon="0" rev="900000"/>
            </a:lightRig>
          </a:scene3d>
          <a:sp3d prstMaterial="powder">
            <a:bevelT w="25400" h="381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atMod val="400000"/>
              </a:schemeClr>
            </a:gs>
            <a:gs pos="25000">
              <a:schemeClr val="phClr">
                <a:tint val="83000"/>
                <a:satMod val="320000"/>
              </a:schemeClr>
            </a:gs>
            <a:gs pos="100000">
              <a:schemeClr val="phClr">
                <a:shade val="15000"/>
                <a:satMod val="320000"/>
              </a:schemeClr>
            </a:gs>
          </a:gsLst>
          <a:path path="circle">
            <a:fillToRect l="10000" t="110000" r="1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50000"/>
              </a:schemeClr>
            </a:duotone>
          </a:blip>
          <a:tile tx="0" ty="0" sx="65000" sy="65000" flip="none" algn="tl"/>
        </a:blipFill>
      </a:bgFillStyleLst>
    </a:fmtScheme>
  </a:themeElements>
  <a:objectDefaults/>
  <a:extraClrSchemeLst/>
</a:theme>
</file>

<file path=ppt/theme/themeOverride1.xml><?xml version="1.0" encoding="utf-8"?>
<a:themeOverride xmlns:a="http://schemas.openxmlformats.org/drawingml/2006/main">
  <a:clrScheme name="Стандартная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Стандартная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Стандартная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2.xml><?xml version="1.0" encoding="utf-8"?>
<a:themeOverride xmlns:a="http://schemas.openxmlformats.org/drawingml/2006/main">
  <a:clrScheme name="Стандартная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Стандартная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Стандартная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3.xml><?xml version="1.0" encoding="utf-8"?>
<a:themeOverride xmlns:a="http://schemas.openxmlformats.org/drawingml/2006/main">
  <a:clrScheme name="Стандартная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Стандартная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Стандартная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4.xml><?xml version="1.0" encoding="utf-8"?>
<a:themeOverride xmlns:a="http://schemas.openxmlformats.org/drawingml/2006/main">
  <a:clrScheme name="Стандартная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Стандартная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Стандартная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ppt/theme/themeOverride5.xml><?xml version="1.0" encoding="utf-8"?>
<a:themeOverride xmlns:a="http://schemas.openxmlformats.org/drawingml/2006/main">
  <a:clrScheme name="Стандартная">
    <a:dk1>
      <a:sysClr val="windowText" lastClr="000000"/>
    </a:dk1>
    <a:lt1>
      <a:sysClr val="window" lastClr="FFFFFF"/>
    </a:lt1>
    <a:dk2>
      <a:srgbClr val="1F497D"/>
    </a:dk2>
    <a:lt2>
      <a:srgbClr val="EEECE1"/>
    </a:lt2>
    <a:accent1>
      <a:srgbClr val="4F81BD"/>
    </a:accent1>
    <a:accent2>
      <a:srgbClr val="C0504D"/>
    </a:accent2>
    <a:accent3>
      <a:srgbClr val="9BBB59"/>
    </a:accent3>
    <a:accent4>
      <a:srgbClr val="8064A2"/>
    </a:accent4>
    <a:accent5>
      <a:srgbClr val="4BACC6"/>
    </a:accent5>
    <a:accent6>
      <a:srgbClr val="F79646"/>
    </a:accent6>
    <a:hlink>
      <a:srgbClr val="0000FF"/>
    </a:hlink>
    <a:folHlink>
      <a:srgbClr val="800080"/>
    </a:folHlink>
  </a:clrScheme>
  <a:fontScheme name="Стандартная">
    <a:majorFont>
      <a:latin typeface="Cambria"/>
      <a:ea typeface=""/>
      <a:cs typeface=""/>
      <a:font script="Jpan" typeface="ＭＳ ゴシック"/>
      <a:font script="Hang" typeface="맑은 고딕"/>
      <a:font script="Hans" typeface="宋体"/>
      <a:font script="Hant" typeface="新細明體"/>
      <a:font script="Arab" typeface="Times New Roman"/>
      <a:font script="Hebr" typeface="Times New Roman"/>
      <a:font script="Thai" typeface="Angsana New"/>
      <a:font script="Ethi" typeface="Nyala"/>
      <a:font script="Beng" typeface="Vrinda"/>
      <a:font script="Gujr" typeface="Shruti"/>
      <a:font script="Khmr" typeface="MoolBoran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Times New Roman"/>
      <a:font script="Uigh" typeface="Microsoft Uighur"/>
      <a:font script="Geor" typeface="Sylfaen"/>
    </a:majorFont>
    <a:minorFont>
      <a:latin typeface="Calibri"/>
      <a:ea typeface=""/>
      <a:cs typeface=""/>
      <a:font script="Jpan" typeface="ＭＳ 明朝"/>
      <a:font script="Hang" typeface="맑은 고딕"/>
      <a:font script="Hans" typeface="宋体"/>
      <a:font script="Hant" typeface="新細明體"/>
      <a:font script="Arab" typeface="Arial"/>
      <a:font script="Hebr" typeface="Arial"/>
      <a:font script="Thai" typeface="Cordia New"/>
      <a:font script="Ethi" typeface="Nyala"/>
      <a:font script="Beng" typeface="Vrinda"/>
      <a:font script="Gujr" typeface="Shruti"/>
      <a:font script="Khmr" typeface="DaunPenh"/>
      <a:font script="Knda" typeface="Tunga"/>
      <a:font script="Guru" typeface="Raavi"/>
      <a:font script="Cans" typeface="Euphemia"/>
      <a:font script="Cher" typeface="Plantagenet Cherokee"/>
      <a:font script="Yiii" typeface="Microsoft Yi Baiti"/>
      <a:font script="Tibt" typeface="Microsoft Himalaya"/>
      <a:font script="Thaa" typeface="MV Boli"/>
      <a:font script="Deva" typeface="Mangal"/>
      <a:font script="Telu" typeface="Gautami"/>
      <a:font script="Taml" typeface="Latha"/>
      <a:font script="Syrc" typeface="Estrangelo Edessa"/>
      <a:font script="Orya" typeface="Kalinga"/>
      <a:font script="Mlym" typeface="Kartika"/>
      <a:font script="Laoo" typeface="DokChampa"/>
      <a:font script="Sinh" typeface="Iskoola Pota"/>
      <a:font script="Mong" typeface="Mongolian Baiti"/>
      <a:font script="Viet" typeface="Arial"/>
      <a:font script="Uigh" typeface="Microsoft Uighur"/>
      <a:font script="Geor" typeface="Sylfaen"/>
    </a:minorFont>
  </a:fontScheme>
  <a:fmtScheme name="Стандартная">
    <a:fillStyleLst>
      <a:solidFill>
        <a:schemeClr val="phClr"/>
      </a:solidFill>
      <a:gradFill rotWithShape="1">
        <a:gsLst>
          <a:gs pos="0">
            <a:schemeClr val="phClr">
              <a:tint val="50000"/>
              <a:satMod val="300000"/>
            </a:schemeClr>
          </a:gs>
          <a:gs pos="35000">
            <a:schemeClr val="phClr">
              <a:tint val="37000"/>
              <a:satMod val="300000"/>
            </a:schemeClr>
          </a:gs>
          <a:gs pos="100000">
            <a:schemeClr val="phClr">
              <a:tint val="15000"/>
              <a:satMod val="350000"/>
            </a:schemeClr>
          </a:gs>
        </a:gsLst>
        <a:lin ang="16200000" scaled="1"/>
      </a:gradFill>
      <a:gradFill rotWithShape="1">
        <a:gsLst>
          <a:gs pos="0">
            <a:schemeClr val="phClr">
              <a:shade val="51000"/>
              <a:satMod val="130000"/>
            </a:schemeClr>
          </a:gs>
          <a:gs pos="80000">
            <a:schemeClr val="phClr">
              <a:shade val="93000"/>
              <a:satMod val="130000"/>
            </a:schemeClr>
          </a:gs>
          <a:gs pos="100000">
            <a:schemeClr val="phClr">
              <a:shade val="94000"/>
              <a:satMod val="135000"/>
            </a:schemeClr>
          </a:gs>
        </a:gsLst>
        <a:lin ang="16200000" scaled="0"/>
      </a:gradFill>
    </a:fillStyleLst>
    <a:lnStyleLst>
      <a:ln w="9525" cap="flat" cmpd="sng" algn="ctr">
        <a:solidFill>
          <a:schemeClr val="phClr">
            <a:shade val="95000"/>
            <a:satMod val="105000"/>
          </a:schemeClr>
        </a:solidFill>
        <a:prstDash val="solid"/>
      </a:ln>
      <a:ln w="25400" cap="flat" cmpd="sng" algn="ctr">
        <a:solidFill>
          <a:schemeClr val="phClr"/>
        </a:solidFill>
        <a:prstDash val="solid"/>
      </a:ln>
      <a:ln w="38100" cap="flat" cmpd="sng" algn="ctr">
        <a:solidFill>
          <a:schemeClr val="phClr"/>
        </a:solidFill>
        <a:prstDash val="solid"/>
      </a:ln>
    </a:lnStyleLst>
    <a:effectStyleLst>
      <a:effectStyle>
        <a:effectLst>
          <a:outerShdw blurRad="40000" dist="20000" dir="5400000" rotWithShape="0">
            <a:srgbClr val="000000">
              <a:alpha val="38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</a:effectStyle>
      <a:effectStyle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>
            <a:rot lat="0" lon="0" rev="0"/>
          </a:camera>
          <a:lightRig rig="threePt" dir="t">
            <a:rot lat="0" lon="0" rev="1200000"/>
          </a:lightRig>
        </a:scene3d>
        <a:sp3d>
          <a:bevelT w="63500" h="25400"/>
        </a:sp3d>
      </a:effectStyle>
    </a:effectStyleLst>
    <a:bgFillStyleLst>
      <a:solidFill>
        <a:schemeClr val="phClr"/>
      </a:solidFill>
      <a:gradFill rotWithShape="1">
        <a:gsLst>
          <a:gs pos="0">
            <a:schemeClr val="phClr">
              <a:tint val="40000"/>
              <a:satMod val="350000"/>
            </a:schemeClr>
          </a:gs>
          <a:gs pos="40000">
            <a:schemeClr val="phClr">
              <a:tint val="45000"/>
              <a:shade val="99000"/>
              <a:satMod val="350000"/>
            </a:schemeClr>
          </a:gs>
          <a:gs pos="100000">
            <a:schemeClr val="phClr">
              <a:shade val="20000"/>
              <a:satMod val="255000"/>
            </a:schemeClr>
          </a:gs>
        </a:gsLst>
        <a:path path="circle">
          <a:fillToRect l="50000" t="-80000" r="50000" b="180000"/>
        </a:path>
      </a:gradFill>
      <a:gradFill rotWithShape="1">
        <a:gsLst>
          <a:gs pos="0">
            <a:schemeClr val="phClr">
              <a:tint val="80000"/>
              <a:satMod val="300000"/>
            </a:schemeClr>
          </a:gs>
          <a:gs pos="100000">
            <a:schemeClr val="phClr">
              <a:shade val="30000"/>
              <a:satMod val="200000"/>
            </a:schemeClr>
          </a:gs>
        </a:gsLst>
        <a:path path="circle">
          <a:fillToRect l="50000" t="50000" r="50000" b="50000"/>
        </a:path>
      </a:gradFill>
    </a:bgFillStyleLst>
  </a:fmtScheme>
</a:themeOverride>
</file>

<file path=docProps/app.xml><?xml version="1.0" encoding="utf-8"?>
<Properties xmlns="http://schemas.openxmlformats.org/officeDocument/2006/extended-properties" xmlns:vt="http://schemas.openxmlformats.org/officeDocument/2006/docPropsVTypes">
  <Template>Newsprint</Template>
  <TotalTime>15100</TotalTime>
  <Words>410</Words>
  <Application>Microsoft Office PowerPoint</Application>
  <PresentationFormat>Широкоэкранный</PresentationFormat>
  <Paragraphs>123</Paragraphs>
  <Slides>15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20" baseType="lpstr">
      <vt:lpstr>Calibri</vt:lpstr>
      <vt:lpstr>Constantia</vt:lpstr>
      <vt:lpstr>Times New Roman</vt:lpstr>
      <vt:lpstr>Wingdings 2</vt:lpstr>
      <vt:lpstr>Поток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Виноградов Сергей Борисович</dc:creator>
  <cp:lastModifiedBy>Приёмная Уполномоченного по правам человека в НСО</cp:lastModifiedBy>
  <cp:revision>107</cp:revision>
  <cp:lastPrinted>2019-05-29T03:15:19Z</cp:lastPrinted>
  <dcterms:created xsi:type="dcterms:W3CDTF">2015-03-05T10:21:19Z</dcterms:created>
  <dcterms:modified xsi:type="dcterms:W3CDTF">2019-05-30T04:29:34Z</dcterms:modified>
</cp:coreProperties>
</file>